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The </a:t>
            </a:r>
            <a:r>
              <a:rPr lang="en-US" sz="7200" dirty="0" smtClean="0"/>
              <a:t>Elements of STORY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R</a:t>
            </a:r>
            <a:r>
              <a:rPr lang="en-US" b="0" dirty="0" smtClean="0"/>
              <a:t>efers </a:t>
            </a:r>
            <a:r>
              <a:rPr lang="en-US" b="0" dirty="0"/>
              <a:t>to the author’s </a:t>
            </a:r>
            <a:r>
              <a:rPr lang="en-US" b="0" dirty="0" smtClean="0"/>
              <a:t>presentation </a:t>
            </a:r>
            <a:r>
              <a:rPr lang="en-US" b="0" dirty="0"/>
              <a:t>and </a:t>
            </a:r>
            <a:r>
              <a:rPr lang="en-US" b="0" dirty="0" smtClean="0"/>
              <a:t>development of </a:t>
            </a:r>
            <a:r>
              <a:rPr lang="en-US" b="0" dirty="0"/>
              <a:t>a </a:t>
            </a:r>
            <a:r>
              <a:rPr lang="en-US" b="0" i="1" dirty="0"/>
              <a:t>character</a:t>
            </a:r>
            <a:r>
              <a:rPr lang="en-US" b="0" dirty="0"/>
              <a:t>.  </a:t>
            </a:r>
            <a:endParaRPr lang="en-US" b="0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One </a:t>
            </a:r>
            <a:r>
              <a:rPr lang="en-US" dirty="0"/>
              <a:t>must ask two questions of characters in literature.  </a:t>
            </a:r>
            <a:endParaRPr lang="en-US" dirty="0" smtClean="0"/>
          </a:p>
          <a:p>
            <a:r>
              <a:rPr lang="en-US" b="0" dirty="0" smtClean="0"/>
              <a:t>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Is the character </a:t>
            </a:r>
            <a:r>
              <a:rPr lang="en-US" b="0" i="1" dirty="0" smtClean="0"/>
              <a:t>flat </a:t>
            </a:r>
            <a:r>
              <a:rPr lang="en-US" b="0" i="1" dirty="0"/>
              <a:t>or </a:t>
            </a:r>
            <a:r>
              <a:rPr lang="en-US" b="0" i="1" dirty="0" smtClean="0"/>
              <a:t>round?</a:t>
            </a:r>
            <a:r>
              <a:rPr lang="en-US" b="0" dirty="0" smtClean="0"/>
              <a:t> </a:t>
            </a:r>
            <a:endParaRPr lang="en-US" b="0" dirty="0"/>
          </a:p>
          <a:p>
            <a:r>
              <a:rPr lang="en-US" b="0" dirty="0"/>
              <a:t> </a:t>
            </a:r>
          </a:p>
          <a:p>
            <a:pPr marL="342900" lvl="0" indent="-342900">
              <a:buFont typeface="Arial"/>
              <a:buChar char="•"/>
            </a:pPr>
            <a:r>
              <a:rPr lang="en-US" b="0" u="sng" dirty="0" smtClean="0"/>
              <a:t>Flat </a:t>
            </a:r>
            <a:r>
              <a:rPr lang="en-US" b="0" u="sng" dirty="0"/>
              <a:t>character</a:t>
            </a:r>
            <a:r>
              <a:rPr lang="en-US" b="0" dirty="0"/>
              <a:t>: the character has only </a:t>
            </a:r>
            <a:r>
              <a:rPr lang="en-US" b="0" dirty="0" smtClean="0">
                <a:solidFill>
                  <a:srgbClr val="FF0000"/>
                </a:solidFill>
              </a:rPr>
              <a:t>one </a:t>
            </a:r>
            <a:r>
              <a:rPr lang="en-US" b="0" dirty="0" smtClean="0"/>
              <a:t>or</a:t>
            </a:r>
            <a:r>
              <a:rPr lang="en-US" b="0" dirty="0" smtClean="0">
                <a:solidFill>
                  <a:srgbClr val="FF0000"/>
                </a:solidFill>
              </a:rPr>
              <a:t> two </a:t>
            </a:r>
            <a:r>
              <a:rPr lang="en-US" b="0" dirty="0" smtClean="0"/>
              <a:t>identifiable </a:t>
            </a:r>
            <a:r>
              <a:rPr lang="en-US" b="0" dirty="0"/>
              <a:t>personality traits and is easily recognizable as a </a:t>
            </a:r>
            <a:r>
              <a:rPr lang="en-US" b="0" dirty="0" smtClean="0"/>
              <a:t>stereotype.  </a:t>
            </a:r>
            <a:r>
              <a:rPr lang="en-US" b="0" dirty="0"/>
              <a:t>Also known as a </a:t>
            </a:r>
            <a:r>
              <a:rPr lang="en-US" b="0" i="1" dirty="0"/>
              <a:t>stock character</a:t>
            </a:r>
            <a:r>
              <a:rPr lang="en-US" b="0" dirty="0"/>
              <a:t>.</a:t>
            </a:r>
          </a:p>
          <a:p>
            <a:r>
              <a:rPr lang="en-US" b="0" dirty="0"/>
              <a:t> </a:t>
            </a:r>
          </a:p>
          <a:p>
            <a:pPr marL="342900" lvl="0" indent="-342900">
              <a:buFont typeface="Arial"/>
              <a:buChar char="•"/>
            </a:pPr>
            <a:r>
              <a:rPr lang="en-US" b="0" u="sng" dirty="0"/>
              <a:t>Round character</a:t>
            </a:r>
            <a:r>
              <a:rPr lang="en-US" b="0" dirty="0"/>
              <a:t>: the character has </a:t>
            </a:r>
            <a:r>
              <a:rPr lang="en-US" b="0" dirty="0" smtClean="0"/>
              <a:t>many personality </a:t>
            </a:r>
            <a:r>
              <a:rPr lang="en-US" b="0" dirty="0"/>
              <a:t>traits and seems more like a </a:t>
            </a:r>
            <a:r>
              <a:rPr lang="en-US" b="0" dirty="0" smtClean="0"/>
              <a:t>real </a:t>
            </a:r>
            <a:r>
              <a:rPr lang="en-US" b="0" dirty="0"/>
              <a:t>person.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829423"/>
          </a:xfrm>
        </p:spPr>
        <p:txBody>
          <a:bodyPr>
            <a:normAutofit/>
          </a:bodyPr>
          <a:lstStyle/>
          <a:p>
            <a:r>
              <a:rPr lang="en-US" dirty="0" smtClean="0"/>
              <a:t>Character.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1200" y="1600200"/>
            <a:ext cx="4521200" cy="4373563"/>
          </a:xfrm>
        </p:spPr>
        <p:txBody>
          <a:bodyPr/>
          <a:lstStyle/>
          <a:p>
            <a:pPr lvl="0"/>
            <a:r>
              <a:rPr lang="en-US" b="0" dirty="0" smtClean="0"/>
              <a:t>2. Is </a:t>
            </a:r>
            <a:r>
              <a:rPr lang="en-US" b="0" dirty="0"/>
              <a:t>the character </a:t>
            </a:r>
            <a:r>
              <a:rPr lang="en-US" b="0" dirty="0" smtClean="0"/>
              <a:t>static or dynamic ? </a:t>
            </a:r>
            <a:endParaRPr lang="en-US" b="0" dirty="0"/>
          </a:p>
          <a:p>
            <a:r>
              <a:rPr lang="en-US" dirty="0"/>
              <a:t> </a:t>
            </a:r>
          </a:p>
          <a:p>
            <a:pPr lvl="1"/>
            <a:r>
              <a:rPr lang="en-US" u="sng" dirty="0"/>
              <a:t>Static Character</a:t>
            </a:r>
            <a:r>
              <a:rPr lang="en-US" dirty="0"/>
              <a:t>: a character that remains the </a:t>
            </a:r>
            <a:r>
              <a:rPr lang="en-US" dirty="0" smtClean="0"/>
              <a:t>same throughout </a:t>
            </a:r>
            <a:r>
              <a:rPr lang="en-US" dirty="0"/>
              <a:t>the story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u="sng" dirty="0"/>
              <a:t>Dynamic Character</a:t>
            </a:r>
            <a:r>
              <a:rPr lang="en-US" dirty="0"/>
              <a:t>: a character </a:t>
            </a:r>
            <a:r>
              <a:rPr lang="en-US" dirty="0" smtClean="0"/>
              <a:t> that changes </a:t>
            </a:r>
            <a:r>
              <a:rPr lang="en-US" dirty="0"/>
              <a:t>during the course of the story.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5" name="Picture 4" descr="dynamicstatic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2" y="1151471"/>
            <a:ext cx="4225047" cy="54719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61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Additional Character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78800" cy="43735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b="0" u="sng" dirty="0"/>
              <a:t>Stereotype/Stock character</a:t>
            </a:r>
            <a:r>
              <a:rPr lang="en-US" b="0" dirty="0"/>
              <a:t>: a character that possesses </a:t>
            </a:r>
            <a:r>
              <a:rPr lang="en-US" b="0" dirty="0" smtClean="0"/>
              <a:t>expected </a:t>
            </a:r>
            <a:r>
              <a:rPr lang="en-US" b="0" dirty="0"/>
              <a:t>traits of a group rather than being </a:t>
            </a:r>
            <a:r>
              <a:rPr lang="en-US" b="0" dirty="0" smtClean="0"/>
              <a:t>an individual.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An </a:t>
            </a:r>
            <a:r>
              <a:rPr lang="en-US" dirty="0"/>
              <a:t>example is the stereotype of the rugged cowboy or the crazy cat lady.</a:t>
            </a:r>
          </a:p>
          <a:p>
            <a:r>
              <a:rPr lang="en-US" b="0" dirty="0"/>
              <a:t> </a:t>
            </a:r>
          </a:p>
          <a:p>
            <a:pPr marL="342900" lvl="0" indent="-342900">
              <a:buFont typeface="Arial"/>
              <a:buChar char="•"/>
            </a:pPr>
            <a:r>
              <a:rPr lang="en-US" b="0" u="sng" dirty="0"/>
              <a:t>Direct Presentation</a:t>
            </a:r>
            <a:r>
              <a:rPr lang="en-US" b="0" dirty="0"/>
              <a:t>: the character is described by the author, the narrator or the other characters.  </a:t>
            </a:r>
            <a:endParaRPr lang="en-US" b="0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</a:t>
            </a:r>
            <a:r>
              <a:rPr lang="en-US" dirty="0"/>
              <a:t>are </a:t>
            </a:r>
            <a:r>
              <a:rPr lang="en-US" i="1" dirty="0" smtClean="0"/>
              <a:t>told directly </a:t>
            </a:r>
            <a:r>
              <a:rPr lang="en-US" dirty="0" smtClean="0"/>
              <a:t>what </a:t>
            </a:r>
            <a:r>
              <a:rPr lang="en-US" dirty="0"/>
              <a:t>the character looks and acts like.</a:t>
            </a:r>
          </a:p>
          <a:p>
            <a:r>
              <a:rPr lang="en-US" b="0" dirty="0"/>
              <a:t> </a:t>
            </a:r>
          </a:p>
          <a:p>
            <a:pPr marL="342900" lvl="0" indent="-342900">
              <a:buFont typeface="Arial"/>
              <a:buChar char="•"/>
            </a:pPr>
            <a:r>
              <a:rPr lang="en-US" b="0" u="sng" dirty="0"/>
              <a:t>Indirect Presentation</a:t>
            </a:r>
            <a:r>
              <a:rPr lang="en-US" b="0" dirty="0"/>
              <a:t>: a character’s traits are revealed through </a:t>
            </a:r>
            <a:r>
              <a:rPr lang="en-US" b="0" dirty="0" smtClean="0"/>
              <a:t>actions and speech.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We are </a:t>
            </a:r>
            <a:r>
              <a:rPr lang="en-US" dirty="0" smtClean="0"/>
              <a:t>shown </a:t>
            </a:r>
            <a:r>
              <a:rPr lang="en-US" i="1" dirty="0" smtClean="0"/>
              <a:t>indirectly</a:t>
            </a:r>
            <a:r>
              <a:rPr lang="en-US" dirty="0" smtClean="0"/>
              <a:t> </a:t>
            </a:r>
            <a:r>
              <a:rPr lang="en-US" dirty="0"/>
              <a:t>what a character is like by the way he/she acts.</a:t>
            </a:r>
          </a:p>
          <a:p>
            <a:r>
              <a:rPr lang="en-CA" dirty="0"/>
              <a:t>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terms…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u="sng" dirty="0" smtClean="0"/>
              <a:t>Motivation</a:t>
            </a:r>
            <a:r>
              <a:rPr lang="en-US" dirty="0"/>
              <a:t>: </a:t>
            </a:r>
            <a:r>
              <a:rPr lang="en-US" dirty="0" smtClean="0"/>
              <a:t>the forces that </a:t>
            </a:r>
            <a:r>
              <a:rPr lang="en-US" dirty="0"/>
              <a:t>compel the characters to act as they do.</a:t>
            </a:r>
          </a:p>
          <a:p>
            <a:r>
              <a:rPr lang="en-CA" dirty="0"/>
              <a:t> </a:t>
            </a:r>
            <a:endParaRPr lang="en-US" dirty="0"/>
          </a:p>
          <a:p>
            <a:pPr lvl="1"/>
            <a:r>
              <a:rPr lang="en-US" u="sng" dirty="0"/>
              <a:t>Foil</a:t>
            </a:r>
            <a:r>
              <a:rPr lang="en-US" dirty="0"/>
              <a:t>:  This is when a character is portrayed as </a:t>
            </a:r>
            <a:r>
              <a:rPr lang="en-US" dirty="0" smtClean="0"/>
              <a:t>opposite </a:t>
            </a:r>
            <a:r>
              <a:rPr lang="en-US" dirty="0"/>
              <a:t>of another character in a particular way. By putting the two characters next to each other, the different characteristic is </a:t>
            </a:r>
            <a:r>
              <a:rPr lang="en-US" dirty="0" smtClean="0"/>
              <a:t>exaggerated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/>
              <a:t>Eg</a:t>
            </a:r>
            <a:r>
              <a:rPr lang="en-US" dirty="0"/>
              <a:t>. Harry Potter and Draco </a:t>
            </a:r>
            <a:r>
              <a:rPr lang="en-US" dirty="0" err="1" smtClean="0"/>
              <a:t>Malfoy</a:t>
            </a:r>
            <a:endParaRPr lang="en-US" dirty="0" smtClean="0"/>
          </a:p>
          <a:p>
            <a:pPr lvl="2"/>
            <a:r>
              <a:rPr lang="en-US" dirty="0" smtClean="0"/>
              <a:t>Brennan/Dale and Derek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31015"/>
          </a:xfrm>
        </p:spPr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9133"/>
            <a:ext cx="5604933" cy="4373563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stablishes </a:t>
            </a:r>
            <a:r>
              <a:rPr lang="en-US" dirty="0"/>
              <a:t>the following:</a:t>
            </a:r>
          </a:p>
          <a:p>
            <a:r>
              <a:rPr lang="en-US" dirty="0"/>
              <a:t> </a:t>
            </a:r>
          </a:p>
          <a:p>
            <a:pPr lvl="1"/>
            <a:r>
              <a:rPr lang="en-US" dirty="0"/>
              <a:t>the </a:t>
            </a:r>
            <a:r>
              <a:rPr lang="en-US" dirty="0" smtClean="0">
                <a:solidFill>
                  <a:schemeClr val="tx2"/>
                </a:solidFill>
              </a:rPr>
              <a:t>physical world </a:t>
            </a:r>
            <a:r>
              <a:rPr lang="en-US" dirty="0"/>
              <a:t>depicted in the story (time and place)</a:t>
            </a:r>
          </a:p>
          <a:p>
            <a:r>
              <a:rPr lang="en-US" dirty="0"/>
              <a:t> </a:t>
            </a:r>
          </a:p>
          <a:p>
            <a:pPr lvl="1"/>
            <a:r>
              <a:rPr lang="en-US" dirty="0"/>
              <a:t>the </a:t>
            </a:r>
            <a:r>
              <a:rPr lang="en-US" dirty="0" smtClean="0">
                <a:solidFill>
                  <a:srgbClr val="D1282E"/>
                </a:solidFill>
              </a:rPr>
              <a:t>social environment</a:t>
            </a:r>
            <a:r>
              <a:rPr lang="en-US" dirty="0" smtClean="0"/>
              <a:t> </a:t>
            </a:r>
            <a:r>
              <a:rPr lang="en-US" dirty="0"/>
              <a:t>of the characters (customs, moral values, etc.)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 descr="set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759" y="3456517"/>
            <a:ext cx="4048618" cy="30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T</a:t>
            </a:r>
            <a:r>
              <a:rPr lang="en-US" b="0" dirty="0" smtClean="0"/>
              <a:t>he perspective </a:t>
            </a:r>
            <a:r>
              <a:rPr lang="en-US" b="0" dirty="0"/>
              <a:t>from which the story is told.  There are several different types: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 </a:t>
            </a:r>
            <a:r>
              <a:rPr lang="en-US" b="0" u="sng" dirty="0" smtClean="0"/>
              <a:t>First </a:t>
            </a:r>
            <a:r>
              <a:rPr lang="en-US" b="0" u="sng" dirty="0"/>
              <a:t>Person</a:t>
            </a:r>
            <a:r>
              <a:rPr lang="en-US" b="0" dirty="0"/>
              <a:t>: The story is told in the </a:t>
            </a:r>
            <a:r>
              <a:rPr lang="en-US" b="0" dirty="0" smtClean="0"/>
              <a:t>voice </a:t>
            </a:r>
            <a:r>
              <a:rPr lang="en-US" b="0" dirty="0"/>
              <a:t>of one of the characters in the story </a:t>
            </a:r>
            <a:r>
              <a:rPr lang="en-US" b="0" dirty="0" smtClean="0"/>
              <a:t>using “I”.  </a:t>
            </a:r>
            <a:r>
              <a:rPr lang="en-US" b="0" i="1" dirty="0"/>
              <a:t>This character is </a:t>
            </a:r>
            <a:r>
              <a:rPr lang="en-US" b="0" i="1" dirty="0" smtClean="0"/>
              <a:t>directly involved </a:t>
            </a:r>
            <a:r>
              <a:rPr lang="en-US" b="0" i="1" dirty="0"/>
              <a:t>in the action of the story</a:t>
            </a:r>
            <a:r>
              <a:rPr lang="en-US" b="0" dirty="0"/>
              <a:t>.</a:t>
            </a:r>
          </a:p>
          <a:p>
            <a:pPr marL="342900" indent="-342900">
              <a:buFont typeface="Arial"/>
              <a:buChar char="•"/>
            </a:pPr>
            <a:endParaRPr lang="en-US" b="0" dirty="0"/>
          </a:p>
          <a:p>
            <a:pPr marL="342900" lvl="0" indent="-342900">
              <a:buFont typeface="Arial"/>
              <a:buChar char="•"/>
            </a:pPr>
            <a:r>
              <a:rPr lang="en-CA" b="0" u="sng" dirty="0"/>
              <a:t>Second Person: </a:t>
            </a:r>
            <a:r>
              <a:rPr lang="en-CA" b="0" dirty="0"/>
              <a:t>The storyteller is speaking </a:t>
            </a:r>
            <a:r>
              <a:rPr lang="en-CA" b="0" dirty="0" smtClean="0"/>
              <a:t>directly </a:t>
            </a:r>
            <a:r>
              <a:rPr lang="en-CA" b="0" dirty="0"/>
              <a:t>to the reader using the pronoun </a:t>
            </a:r>
            <a:r>
              <a:rPr lang="en-CA" b="0" dirty="0" smtClean="0"/>
              <a:t>“you.</a:t>
            </a:r>
            <a:r>
              <a:rPr lang="en-CA" dirty="0"/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32615"/>
          </a:xfrm>
        </p:spPr>
        <p:txBody>
          <a:bodyPr/>
          <a:lstStyle/>
          <a:p>
            <a:r>
              <a:rPr lang="en-US" dirty="0" smtClean="0"/>
              <a:t>P.O.V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400"/>
            <a:ext cx="7620000" cy="5080000"/>
          </a:xfrm>
        </p:spPr>
        <p:txBody>
          <a:bodyPr>
            <a:normAutofit/>
          </a:bodyPr>
          <a:lstStyle/>
          <a:p>
            <a:r>
              <a:rPr lang="en-CA" dirty="0"/>
              <a:t> </a:t>
            </a:r>
            <a:r>
              <a:rPr lang="en-US" b="0" u="sng" dirty="0" smtClean="0"/>
              <a:t>Third </a:t>
            </a:r>
            <a:r>
              <a:rPr lang="en-US" b="0" u="sng" dirty="0"/>
              <a:t>Person</a:t>
            </a:r>
            <a:r>
              <a:rPr lang="en-US" b="0" dirty="0"/>
              <a:t>: The storyteller is </a:t>
            </a:r>
            <a:r>
              <a:rPr lang="en-US" b="0" dirty="0">
                <a:solidFill>
                  <a:srgbClr val="D1282E"/>
                </a:solidFill>
              </a:rPr>
              <a:t>not</a:t>
            </a:r>
            <a:r>
              <a:rPr lang="en-US" b="0" dirty="0"/>
              <a:t> directly involved in the action of the story.  Divided into </a:t>
            </a:r>
            <a:r>
              <a:rPr lang="en-US" b="0" dirty="0">
                <a:solidFill>
                  <a:srgbClr val="D1282E"/>
                </a:solidFill>
              </a:rPr>
              <a:t>three</a:t>
            </a:r>
            <a:r>
              <a:rPr lang="en-US" b="0" dirty="0"/>
              <a:t> different types:</a:t>
            </a:r>
          </a:p>
          <a:p>
            <a:r>
              <a:rPr lang="en-US" dirty="0"/>
              <a:t> </a:t>
            </a:r>
          </a:p>
          <a:p>
            <a:pPr lvl="1"/>
            <a:r>
              <a:rPr lang="en-US" u="sng" dirty="0"/>
              <a:t>Omniscient</a:t>
            </a:r>
            <a:r>
              <a:rPr lang="en-US" dirty="0"/>
              <a:t>: The author tells the story.  The reader can enter the </a:t>
            </a:r>
            <a:r>
              <a:rPr lang="en-US" dirty="0" smtClean="0"/>
              <a:t>thoughts </a:t>
            </a:r>
            <a:r>
              <a:rPr lang="en-US" dirty="0"/>
              <a:t>of all the characters and see all the </a:t>
            </a:r>
            <a:r>
              <a:rPr lang="en-US" dirty="0" smtClean="0"/>
              <a:t>action </a:t>
            </a:r>
            <a:r>
              <a:rPr lang="en-US" dirty="0"/>
              <a:t>in the story. (like God)</a:t>
            </a:r>
          </a:p>
          <a:p>
            <a:r>
              <a:rPr lang="en-US" dirty="0"/>
              <a:t> </a:t>
            </a:r>
          </a:p>
          <a:p>
            <a:pPr lvl="1"/>
            <a:r>
              <a:rPr lang="en-US" u="sng" dirty="0"/>
              <a:t>Limited Omniscient</a:t>
            </a:r>
            <a:r>
              <a:rPr lang="en-US" dirty="0"/>
              <a:t>: The author tells the story. The reader can enter the thoughts and follow the actions of only </a:t>
            </a:r>
            <a:r>
              <a:rPr lang="en-US" dirty="0" smtClean="0"/>
              <a:t>one character.</a:t>
            </a:r>
          </a:p>
          <a:p>
            <a:pPr lvl="1"/>
            <a:endParaRPr lang="en-US" u="sng" dirty="0" smtClean="0"/>
          </a:p>
          <a:p>
            <a:pPr lvl="1"/>
            <a:r>
              <a:rPr lang="en-US" u="sng" dirty="0" smtClean="0"/>
              <a:t>Objective</a:t>
            </a:r>
            <a:r>
              <a:rPr lang="en-US" dirty="0"/>
              <a:t>: The author tells the story.  The reader can enter </a:t>
            </a:r>
            <a:r>
              <a:rPr lang="en-US" dirty="0" smtClean="0"/>
              <a:t>no one’s thoughts</a:t>
            </a:r>
            <a:r>
              <a:rPr lang="en-US" dirty="0"/>
              <a:t>.  Much like a straight news report.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dirty="0"/>
              <a:t>the </a:t>
            </a:r>
            <a:r>
              <a:rPr lang="en-US" b="0" dirty="0" smtClean="0"/>
              <a:t>central idea </a:t>
            </a:r>
            <a:r>
              <a:rPr lang="en-US" b="0" dirty="0"/>
              <a:t>or purpose in a literary work; the </a:t>
            </a:r>
            <a:r>
              <a:rPr lang="en-US" b="0" dirty="0" smtClean="0"/>
              <a:t>insight that </a:t>
            </a:r>
            <a:r>
              <a:rPr lang="en-US" b="0" dirty="0"/>
              <a:t>the author wants to pass along to the reader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lvl="1"/>
            <a:r>
              <a:rPr lang="en-US" dirty="0"/>
              <a:t>makes some comment on the </a:t>
            </a:r>
            <a:r>
              <a:rPr lang="en-US" dirty="0" smtClean="0"/>
              <a:t>human condition</a:t>
            </a:r>
            <a:endParaRPr lang="en-US" dirty="0"/>
          </a:p>
          <a:p>
            <a:r>
              <a:rPr lang="en-US" dirty="0"/>
              <a:t> </a:t>
            </a:r>
          </a:p>
          <a:p>
            <a:pPr lvl="1"/>
            <a:r>
              <a:rPr lang="en-US" dirty="0"/>
              <a:t>common themes are: the nature of </a:t>
            </a:r>
            <a:r>
              <a:rPr lang="en-US" dirty="0" smtClean="0"/>
              <a:t>humanity, </a:t>
            </a:r>
            <a:r>
              <a:rPr lang="en-US" dirty="0"/>
              <a:t>the nature of </a:t>
            </a:r>
            <a:r>
              <a:rPr lang="en-US" dirty="0" smtClean="0"/>
              <a:t>society, </a:t>
            </a:r>
            <a:r>
              <a:rPr lang="en-US" dirty="0"/>
              <a:t>man’s relationship with the </a:t>
            </a:r>
            <a:r>
              <a:rPr lang="en-US" dirty="0" smtClean="0"/>
              <a:t>world around </a:t>
            </a:r>
            <a:r>
              <a:rPr lang="en-US" dirty="0"/>
              <a:t>him </a:t>
            </a:r>
          </a:p>
          <a:p>
            <a:r>
              <a:rPr lang="en-US" dirty="0"/>
              <a:t> </a:t>
            </a:r>
          </a:p>
          <a:p>
            <a:pPr lvl="1"/>
            <a:r>
              <a:rPr lang="en-US" dirty="0"/>
              <a:t>a theme must apply to </a:t>
            </a:r>
            <a:r>
              <a:rPr lang="en-US" dirty="0" smtClean="0"/>
              <a:t>the reader </a:t>
            </a:r>
            <a:r>
              <a:rPr lang="en-US" dirty="0"/>
              <a:t>as much as the characters in the story </a:t>
            </a:r>
          </a:p>
          <a:p>
            <a:r>
              <a:rPr lang="en-US" dirty="0"/>
              <a:t> </a:t>
            </a:r>
          </a:p>
          <a:p>
            <a:pPr lvl="1"/>
            <a:r>
              <a:rPr lang="en-US" dirty="0"/>
              <a:t>the reader </a:t>
            </a:r>
            <a:r>
              <a:rPr lang="en-US" dirty="0" smtClean="0"/>
              <a:t>may disagree with </a:t>
            </a:r>
            <a:r>
              <a:rPr lang="en-US" dirty="0"/>
              <a:t>the author’s viewpoint expressed in the theme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 “lesson” of the story.  </a:t>
            </a:r>
          </a:p>
          <a:p>
            <a:r>
              <a:rPr lang="en-US" dirty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The author implies a </a:t>
            </a:r>
            <a:r>
              <a:rPr lang="en-US" b="0" dirty="0" smtClean="0"/>
              <a:t>judgment </a:t>
            </a:r>
            <a:r>
              <a:rPr lang="en-US" b="0" dirty="0"/>
              <a:t>on the actions of the characters in the story.  </a:t>
            </a:r>
          </a:p>
          <a:p>
            <a:r>
              <a:rPr lang="en-US" b="0" dirty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Differs from </a:t>
            </a:r>
            <a:r>
              <a:rPr lang="en-US" b="0" i="1" dirty="0" smtClean="0"/>
              <a:t>theme </a:t>
            </a:r>
            <a:r>
              <a:rPr lang="en-US" b="0" dirty="0" smtClean="0"/>
              <a:t>in </a:t>
            </a:r>
            <a:r>
              <a:rPr lang="en-US" b="0" dirty="0"/>
              <a:t>that the moral implies that the actions of the characters are either good or </a:t>
            </a:r>
            <a:r>
              <a:rPr lang="en-US" b="0" dirty="0" smtClean="0"/>
              <a:t>bad</a:t>
            </a:r>
            <a:r>
              <a:rPr lang="en-US" b="0" dirty="0"/>
              <a:t>;</a:t>
            </a:r>
            <a:r>
              <a:rPr lang="en-US" b="0" dirty="0" smtClean="0"/>
              <a:t> a </a:t>
            </a:r>
            <a:r>
              <a:rPr lang="en-US" b="0" dirty="0"/>
              <a:t>theme makes no </a:t>
            </a:r>
            <a:r>
              <a:rPr lang="en-US" b="0" dirty="0" smtClean="0"/>
              <a:t>judgment but </a:t>
            </a:r>
            <a:r>
              <a:rPr lang="en-US" b="0" dirty="0"/>
              <a:t>simply shows us how we are as human beings </a:t>
            </a:r>
          </a:p>
        </p:txBody>
      </p:sp>
    </p:spTree>
    <p:extLst>
      <p:ext uri="{BB962C8B-B14F-4D97-AF65-F5344CB8AC3E}">
        <p14:creationId xmlns:p14="http://schemas.microsoft.com/office/powerpoint/2010/main" val="41526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T</a:t>
            </a:r>
            <a:r>
              <a:rPr lang="en-US" b="0" dirty="0" smtClean="0"/>
              <a:t>he </a:t>
            </a:r>
            <a:r>
              <a:rPr lang="en-US" b="0" dirty="0"/>
              <a:t>writer’s </a:t>
            </a:r>
            <a:r>
              <a:rPr lang="en-US" b="0" dirty="0" smtClean="0"/>
              <a:t>attitude </a:t>
            </a:r>
            <a:r>
              <a:rPr lang="en-US" b="0" dirty="0"/>
              <a:t>toward the reader and toward the subject.  </a:t>
            </a:r>
            <a:endParaRPr lang="en-US" b="0" dirty="0" smtClean="0"/>
          </a:p>
          <a:p>
            <a:pPr marL="800100" lvl="1" indent="-342900">
              <a:buFont typeface="Arial"/>
              <a:buChar char="•"/>
            </a:pPr>
            <a:r>
              <a:rPr lang="en-US" b="0" dirty="0"/>
              <a:t>M</a:t>
            </a:r>
            <a:r>
              <a:rPr lang="en-US" b="0" dirty="0" smtClean="0"/>
              <a:t>ay </a:t>
            </a:r>
            <a:r>
              <a:rPr lang="en-US" b="0" dirty="0"/>
              <a:t>be formal or informal, friendly or distant, personal or impersonal.</a:t>
            </a:r>
          </a:p>
          <a:p>
            <a:r>
              <a:rPr lang="en-US" dirty="0"/>
              <a:t> </a:t>
            </a:r>
          </a:p>
          <a:p>
            <a:pPr marL="160020" indent="-342900">
              <a:buFont typeface="Arial"/>
              <a:buChar char="•"/>
            </a:pPr>
            <a:r>
              <a:rPr lang="en-US" b="0" u="sng" dirty="0" smtClean="0"/>
              <a:t>Humour:</a:t>
            </a:r>
            <a:r>
              <a:rPr lang="en-US" b="0" dirty="0" smtClean="0"/>
              <a:t> The </a:t>
            </a:r>
            <a:r>
              <a:rPr lang="en-US" b="0" dirty="0"/>
              <a:t>quality that makes something laughable or amusing.</a:t>
            </a:r>
          </a:p>
          <a:p>
            <a:pPr marL="160020" indent="-342900">
              <a:buFont typeface="Arial"/>
              <a:buChar char="•"/>
            </a:pPr>
            <a:r>
              <a:rPr lang="en-US" b="0" u="sng" dirty="0" smtClean="0"/>
              <a:t>Sarcasm</a:t>
            </a:r>
            <a:r>
              <a:rPr lang="en-US" b="0" dirty="0"/>
              <a:t>: witty language used to convey </a:t>
            </a:r>
            <a:r>
              <a:rPr lang="en-US" b="0" dirty="0" smtClean="0"/>
              <a:t>insults </a:t>
            </a:r>
            <a:r>
              <a:rPr lang="en-US" b="0" dirty="0"/>
              <a:t>or scorn.</a:t>
            </a:r>
          </a:p>
          <a:p>
            <a:endParaRPr lang="en-US" b="0" dirty="0"/>
          </a:p>
          <a:p>
            <a:pPr marL="160020" indent="-342900">
              <a:buFont typeface="Arial"/>
              <a:buChar char="•"/>
            </a:pPr>
            <a:r>
              <a:rPr lang="en-US" b="0" u="sng" dirty="0"/>
              <a:t>Irony</a:t>
            </a:r>
            <a:r>
              <a:rPr lang="en-US" b="0" dirty="0"/>
              <a:t>: literary technique that that involves surprising, interesting, or amusing </a:t>
            </a:r>
            <a:r>
              <a:rPr lang="en-US" b="0" dirty="0" smtClean="0"/>
              <a:t>contradictions (</a:t>
            </a:r>
            <a:r>
              <a:rPr lang="en-US" b="0" dirty="0"/>
              <a:t>opposites).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</a:t>
            </a:r>
            <a:r>
              <a:rPr lang="en-US" dirty="0"/>
              <a:t>short</a:t>
            </a:r>
            <a:r>
              <a:rPr lang="en-US" dirty="0" smtClean="0"/>
              <a:t>, plot refers to </a:t>
            </a:r>
            <a:r>
              <a:rPr lang="en-US" dirty="0"/>
              <a:t>the events that happen </a:t>
            </a:r>
            <a:r>
              <a:rPr lang="en-US" i="1" dirty="0">
                <a:solidFill>
                  <a:srgbClr val="FF0000"/>
                </a:solidFill>
              </a:rPr>
              <a:t>during</a:t>
            </a:r>
            <a:r>
              <a:rPr lang="en-US" dirty="0"/>
              <a:t> a story.  The Plot can be broken down into </a:t>
            </a:r>
            <a:r>
              <a:rPr lang="en-US" dirty="0">
                <a:solidFill>
                  <a:srgbClr val="FF0000"/>
                </a:solidFill>
              </a:rPr>
              <a:t>four</a:t>
            </a:r>
            <a:r>
              <a:rPr lang="en-US" dirty="0"/>
              <a:t> sections: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Rising 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Climax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Dénouement </a:t>
            </a:r>
          </a:p>
          <a:p>
            <a:endParaRPr lang="en-US" dirty="0"/>
          </a:p>
        </p:txBody>
      </p:sp>
      <p:pic>
        <p:nvPicPr>
          <p:cNvPr id="4" name="Picture 3" descr="Plottwis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70" y="2637898"/>
            <a:ext cx="3463269" cy="37079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91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Mood/Atmosphere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T</a:t>
            </a:r>
            <a:r>
              <a:rPr lang="en-US" b="0" dirty="0" smtClean="0"/>
              <a:t>he feeling </a:t>
            </a:r>
            <a:r>
              <a:rPr lang="en-US" b="0" dirty="0"/>
              <a:t>created in the reader by the literary work.  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/>
              <a:t>This is usually created by the writer’s choice of </a:t>
            </a:r>
            <a:r>
              <a:rPr lang="en-US" b="0" dirty="0" smtClean="0"/>
              <a:t>words, </a:t>
            </a:r>
            <a:r>
              <a:rPr lang="en-US" b="0" dirty="0"/>
              <a:t>by the events in the work, and by the physical </a:t>
            </a:r>
            <a:r>
              <a:rPr lang="en-US" b="0" dirty="0" smtClean="0"/>
              <a:t>setting.  </a:t>
            </a:r>
            <a:endParaRPr lang="en-US" b="0" dirty="0"/>
          </a:p>
          <a:p>
            <a:r>
              <a:rPr lang="en-US" b="0" dirty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The author’s tone also plays a large part in setting the mood</a:t>
            </a:r>
            <a:r>
              <a:rPr lang="en-US" b="0" dirty="0" smtClean="0"/>
              <a:t>.</a:t>
            </a:r>
            <a:endParaRPr lang="en-US" b="0" dirty="0"/>
          </a:p>
          <a:p>
            <a:pPr lvl="1"/>
            <a:r>
              <a:rPr lang="en-US" u="sng" dirty="0"/>
              <a:t>Suspense</a:t>
            </a:r>
            <a:r>
              <a:rPr lang="en-US" dirty="0"/>
              <a:t>: the feeling of growing curiosity and </a:t>
            </a:r>
            <a:r>
              <a:rPr lang="en-US" dirty="0" smtClean="0"/>
              <a:t>uncertainty about </a:t>
            </a:r>
            <a:r>
              <a:rPr lang="en-US" dirty="0"/>
              <a:t>the outcome of events in a narrative.</a:t>
            </a:r>
          </a:p>
          <a:p>
            <a:r>
              <a:rPr lang="en-US" b="0" dirty="0"/>
              <a:t> </a:t>
            </a:r>
          </a:p>
          <a:p>
            <a:pPr lvl="1"/>
            <a:r>
              <a:rPr lang="en-US" dirty="0"/>
              <a:t>See also </a:t>
            </a:r>
            <a:r>
              <a:rPr lang="en-US" u="sng" dirty="0"/>
              <a:t>Humour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A</a:t>
            </a:r>
            <a:r>
              <a:rPr lang="en-US" b="0" dirty="0" smtClean="0"/>
              <a:t> </a:t>
            </a:r>
            <a:r>
              <a:rPr lang="en-US" b="0" dirty="0"/>
              <a:t>way of dividing literary works into </a:t>
            </a:r>
            <a:r>
              <a:rPr lang="en-US" b="0" dirty="0" smtClean="0"/>
              <a:t>categories. 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Some </a:t>
            </a:r>
            <a:r>
              <a:rPr lang="en-US" b="0" dirty="0"/>
              <a:t>common genres of fiction are science fiction, historical drama, and romance.  Some specific genre terms are: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/>
              <a:t>Satire: a type of comedy that </a:t>
            </a:r>
            <a:r>
              <a:rPr lang="en-US" b="0" dirty="0" smtClean="0"/>
              <a:t>ridicules or </a:t>
            </a:r>
            <a:r>
              <a:rPr lang="en-US" b="0" dirty="0"/>
              <a:t>criticizes the faults of individuals or groups.  </a:t>
            </a:r>
            <a:endParaRPr lang="en-US" b="0" dirty="0" smtClean="0"/>
          </a:p>
          <a:p>
            <a:pPr marL="800100" lvl="1" indent="-342900">
              <a:buFontTx/>
              <a:buChar char="•"/>
            </a:pPr>
            <a:r>
              <a:rPr lang="en-CA" b="0" dirty="0" smtClean="0"/>
              <a:t>Parody: a type of comedy which is an imitation of another work that exaggerates or distorts features of the work to make fun of it simply to amuse the reader/viewer.</a:t>
            </a:r>
          </a:p>
          <a:p>
            <a:pPr marL="800100" lvl="1" indent="-342900">
              <a:buFontTx/>
              <a:buChar char="•"/>
            </a:pPr>
            <a:r>
              <a:rPr lang="en-CA" b="0" dirty="0" smtClean="0"/>
              <a:t>Tragedy: a type of drama that shows the downfall or destruction of a noble or outstanding person</a:t>
            </a:r>
            <a:r>
              <a:rPr lang="en-CA" b="0" dirty="0"/>
              <a:t> </a:t>
            </a:r>
            <a:endParaRPr lang="en-US" b="0" dirty="0"/>
          </a:p>
          <a:p>
            <a:pPr marL="274320" lvl="1" indent="0">
              <a:buNone/>
            </a:pPr>
            <a:r>
              <a:rPr lang="en-US" dirty="0" smtClean="0"/>
              <a:t>*</a:t>
            </a:r>
            <a:r>
              <a:rPr lang="en-US" i="1" dirty="0" smtClean="0"/>
              <a:t>comedy vs. tragedy*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36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Dialogue</a:t>
            </a:r>
            <a:r>
              <a:rPr lang="en-US" dirty="0"/>
              <a:t>: a </a:t>
            </a:r>
            <a:r>
              <a:rPr lang="en-US" dirty="0" smtClean="0"/>
              <a:t>conversation </a:t>
            </a:r>
            <a:r>
              <a:rPr lang="en-US" dirty="0"/>
              <a:t>between characters.  Punctuated using quotation </a:t>
            </a:r>
            <a:r>
              <a:rPr lang="en-US" dirty="0" smtClean="0"/>
              <a:t>marks (usually).</a:t>
            </a:r>
            <a:endParaRPr lang="en-US" dirty="0"/>
          </a:p>
          <a:p>
            <a:r>
              <a:rPr lang="en-US" dirty="0"/>
              <a:t>  </a:t>
            </a:r>
          </a:p>
          <a:p>
            <a:pPr lvl="1"/>
            <a:r>
              <a:rPr lang="en-US" u="sng" dirty="0"/>
              <a:t>Narrative</a:t>
            </a:r>
            <a:r>
              <a:rPr lang="en-US" dirty="0"/>
              <a:t>: another word for a </a:t>
            </a:r>
            <a:r>
              <a:rPr lang="en-US" dirty="0" smtClean="0"/>
              <a:t>story.</a:t>
            </a:r>
          </a:p>
          <a:p>
            <a:pPr lvl="1"/>
            <a:endParaRPr lang="en-US" u="sng" dirty="0"/>
          </a:p>
          <a:p>
            <a:pPr lvl="1"/>
            <a:r>
              <a:rPr lang="en-US" u="sng" dirty="0" smtClean="0"/>
              <a:t>Narrator</a:t>
            </a:r>
            <a:r>
              <a:rPr lang="en-US" dirty="0" smtClean="0"/>
              <a:t>: </a:t>
            </a:r>
            <a:r>
              <a:rPr lang="en-US" dirty="0"/>
              <a:t>An outside </a:t>
            </a:r>
            <a:r>
              <a:rPr lang="en-US" dirty="0" smtClean="0"/>
              <a:t>voice or </a:t>
            </a:r>
            <a:r>
              <a:rPr lang="en-US" dirty="0"/>
              <a:t>character within the work tells the story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u="sng" dirty="0" smtClean="0"/>
              <a:t>Narration</a:t>
            </a:r>
            <a:r>
              <a:rPr lang="en-US" dirty="0" smtClean="0"/>
              <a:t>: writing that tells a story.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section of the plot where the </a:t>
            </a:r>
            <a:r>
              <a:rPr lang="en-US" i="1" dirty="0" smtClean="0"/>
              <a:t>setting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smtClean="0"/>
              <a:t>characters </a:t>
            </a:r>
            <a:r>
              <a:rPr lang="en-US" dirty="0" smtClean="0"/>
              <a:t>are </a:t>
            </a:r>
            <a:r>
              <a:rPr lang="en-US" dirty="0"/>
              <a:t>established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What is the setting of “The True Story…”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Who are the characters?</a:t>
            </a:r>
          </a:p>
          <a:p>
            <a:pPr lvl="1" indent="0">
              <a:buNone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elements of the </a:t>
            </a:r>
            <a:r>
              <a:rPr lang="en-US" i="1" dirty="0" smtClean="0"/>
              <a:t>conflict </a:t>
            </a:r>
            <a:r>
              <a:rPr lang="en-US" dirty="0" smtClean="0"/>
              <a:t>are </a:t>
            </a:r>
            <a:r>
              <a:rPr lang="en-US" dirty="0"/>
              <a:t>generally established in the introduction as </a:t>
            </a:r>
            <a:r>
              <a:rPr lang="en-US" dirty="0" smtClean="0"/>
              <a:t>well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What introduction to conflict do we get in the intro?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Exposition occurs </a:t>
            </a:r>
            <a:r>
              <a:rPr lang="en-US" dirty="0"/>
              <a:t>here </a:t>
            </a:r>
          </a:p>
        </p:txBody>
      </p:sp>
    </p:spTree>
    <p:extLst>
      <p:ext uri="{BB962C8B-B14F-4D97-AF65-F5344CB8AC3E}">
        <p14:creationId xmlns:p14="http://schemas.microsoft.com/office/powerpoint/2010/main" val="291643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49549"/>
          </a:xfrm>
        </p:spPr>
        <p:txBody>
          <a:bodyPr/>
          <a:lstStyle/>
          <a:p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320801"/>
            <a:ext cx="8212666" cy="5232400"/>
          </a:xfrm>
        </p:spPr>
        <p:txBody>
          <a:bodyPr/>
          <a:lstStyle/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/>
              <a:t> of </a:t>
            </a:r>
            <a:r>
              <a:rPr lang="en-US" dirty="0"/>
              <a:t>the plot.  </a:t>
            </a:r>
            <a:endParaRPr lang="en-US" dirty="0" smtClean="0"/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conflict </a:t>
            </a:r>
            <a:r>
              <a:rPr lang="en-US" dirty="0"/>
              <a:t>is explored in more </a:t>
            </a:r>
            <a:r>
              <a:rPr lang="en-US" dirty="0" smtClean="0"/>
              <a:t>depth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characters </a:t>
            </a:r>
            <a:r>
              <a:rPr lang="en-US" dirty="0"/>
              <a:t>are developed more fully. </a:t>
            </a:r>
          </a:p>
          <a:p>
            <a:endParaRPr lang="en-US" dirty="0"/>
          </a:p>
        </p:txBody>
      </p:sp>
      <p:pic>
        <p:nvPicPr>
          <p:cNvPr id="5" name="Picture 4" descr="risinga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06" y="2718006"/>
            <a:ext cx="5519994" cy="41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most </a:t>
            </a:r>
            <a:r>
              <a:rPr lang="en-US" dirty="0" smtClean="0">
                <a:latin typeface="Copperplate Gothic Bold"/>
                <a:cs typeface="Copperplate Gothic Bold"/>
              </a:rPr>
              <a:t>INTENSE</a:t>
            </a:r>
            <a:r>
              <a:rPr lang="en-US" dirty="0" smtClean="0"/>
              <a:t> </a:t>
            </a:r>
            <a:r>
              <a:rPr lang="en-US" dirty="0"/>
              <a:t>part of the </a:t>
            </a:r>
            <a:r>
              <a:rPr lang="en-US" dirty="0" smtClean="0"/>
              <a:t>narrative. 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All </a:t>
            </a:r>
            <a:r>
              <a:rPr lang="en-US" dirty="0"/>
              <a:t>action in the story usually leads up to this point. </a:t>
            </a:r>
          </a:p>
          <a:p>
            <a:endParaRPr lang="en-US" dirty="0"/>
          </a:p>
        </p:txBody>
      </p:sp>
      <p:pic>
        <p:nvPicPr>
          <p:cNvPr id="4" name="Picture 3" descr="harryvo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316" y="3213633"/>
            <a:ext cx="6520494" cy="33119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4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15682"/>
          </a:xfrm>
        </p:spPr>
        <p:txBody>
          <a:bodyPr/>
          <a:lstStyle/>
          <a:p>
            <a:r>
              <a:rPr lang="en-US" dirty="0" err="1" smtClean="0"/>
              <a:t>DÉNouement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3133"/>
            <a:ext cx="7620000" cy="4373563"/>
          </a:xfrm>
        </p:spPr>
        <p:txBody>
          <a:bodyPr/>
          <a:lstStyle/>
          <a:p>
            <a:pPr marL="342900" lvl="0" indent="-342900">
              <a:buFont typeface="Arial"/>
              <a:buChar char="•"/>
            </a:pPr>
            <a:r>
              <a:rPr lang="en-US" dirty="0" smtClean="0"/>
              <a:t>French for “unknotting”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The resolution of </a:t>
            </a:r>
            <a:r>
              <a:rPr lang="en-US" dirty="0"/>
              <a:t>the story.  </a:t>
            </a:r>
            <a:endParaRPr lang="en-US" dirty="0" smtClean="0"/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All </a:t>
            </a:r>
            <a:r>
              <a:rPr lang="en-US" dirty="0"/>
              <a:t>(or most) of the loose ends are wrapped up.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Also </a:t>
            </a:r>
            <a:r>
              <a:rPr lang="en-US" dirty="0"/>
              <a:t>known as: </a:t>
            </a:r>
            <a:r>
              <a:rPr lang="en-US" i="1" dirty="0" smtClean="0"/>
              <a:t>falling action</a:t>
            </a:r>
            <a:r>
              <a:rPr lang="en-US" dirty="0" smtClean="0"/>
              <a:t> or resolution. </a:t>
            </a:r>
          </a:p>
          <a:p>
            <a:pPr lvl="1" indent="0">
              <a:buNone/>
            </a:pPr>
            <a:r>
              <a:rPr lang="en-US" dirty="0" smtClean="0"/>
              <a:t>*complexity of plot*</a:t>
            </a:r>
            <a:endParaRPr lang="en-US" dirty="0"/>
          </a:p>
          <a:p>
            <a:r>
              <a:rPr lang="en-CA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denouement jo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729" y="3251199"/>
            <a:ext cx="45053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Additional Plot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44133"/>
            <a:ext cx="7941733" cy="4622800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pPr lvl="1"/>
            <a:r>
              <a:rPr lang="en-US" u="sng" dirty="0"/>
              <a:t>Foreshadowing</a:t>
            </a:r>
            <a:r>
              <a:rPr lang="en-US" dirty="0"/>
              <a:t>:  when the author </a:t>
            </a:r>
            <a:r>
              <a:rPr lang="en-US" dirty="0" smtClean="0"/>
              <a:t>hints </a:t>
            </a:r>
            <a:r>
              <a:rPr lang="en-US" dirty="0"/>
              <a:t>of actions that will occur </a:t>
            </a:r>
            <a:r>
              <a:rPr lang="en-US" dirty="0" smtClean="0"/>
              <a:t>later </a:t>
            </a:r>
            <a:r>
              <a:rPr lang="en-US" dirty="0"/>
              <a:t>in the story.</a:t>
            </a:r>
          </a:p>
          <a:p>
            <a:r>
              <a:rPr lang="en-US" dirty="0"/>
              <a:t> </a:t>
            </a:r>
          </a:p>
          <a:p>
            <a:pPr lvl="1"/>
            <a:r>
              <a:rPr lang="en-US" u="sng" dirty="0"/>
              <a:t>Flashback</a:t>
            </a:r>
            <a:r>
              <a:rPr lang="en-US" dirty="0"/>
              <a:t>: when the author presents scenes that have occurred chronologically </a:t>
            </a:r>
            <a:r>
              <a:rPr lang="en-US" i="1" dirty="0" smtClean="0"/>
              <a:t>before </a:t>
            </a:r>
            <a:r>
              <a:rPr lang="en-US" dirty="0" smtClean="0"/>
              <a:t>the </a:t>
            </a:r>
            <a:r>
              <a:rPr lang="en-US" dirty="0"/>
              <a:t>beginning of the story.</a:t>
            </a:r>
          </a:p>
          <a:p>
            <a:r>
              <a:rPr lang="en-CA" dirty="0"/>
              <a:t> </a:t>
            </a:r>
            <a:endParaRPr lang="en-US" dirty="0"/>
          </a:p>
          <a:p>
            <a:pPr lvl="1"/>
            <a:r>
              <a:rPr lang="en-US" u="sng" dirty="0"/>
              <a:t>Exposition</a:t>
            </a:r>
            <a:r>
              <a:rPr lang="en-US" dirty="0"/>
              <a:t>: writing or speech that </a:t>
            </a:r>
            <a:r>
              <a:rPr lang="en-US" dirty="0" smtClean="0">
                <a:solidFill>
                  <a:srgbClr val="FF0000"/>
                </a:solidFill>
              </a:rPr>
              <a:t>informs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explains</a:t>
            </a:r>
            <a:r>
              <a:rPr lang="en-US" dirty="0" smtClean="0"/>
              <a:t>.  </a:t>
            </a:r>
            <a:r>
              <a:rPr lang="en-US" dirty="0"/>
              <a:t>Usually, the first part of the story where characters, setting, and the basic situation are established. </a:t>
            </a:r>
          </a:p>
          <a:p>
            <a:r>
              <a:rPr lang="en-US" dirty="0" smtClean="0"/>
              <a:t>	*</a:t>
            </a:r>
            <a:r>
              <a:rPr lang="en-US" b="0" dirty="0" smtClean="0"/>
              <a:t>may be used synonymously with introduction in plot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713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7620000" cy="43735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T</a:t>
            </a:r>
            <a:r>
              <a:rPr lang="en-US" b="0" dirty="0" smtClean="0"/>
              <a:t>he obstacles </a:t>
            </a:r>
            <a:r>
              <a:rPr lang="en-US" b="0" dirty="0"/>
              <a:t>in the story to be </a:t>
            </a:r>
            <a:r>
              <a:rPr lang="en-US" b="0" dirty="0" smtClean="0"/>
              <a:t>overcome.</a:t>
            </a:r>
            <a:endParaRPr lang="en-US" b="0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There </a:t>
            </a:r>
            <a:r>
              <a:rPr lang="en-US" dirty="0"/>
              <a:t>are several different types of conflict:</a:t>
            </a:r>
          </a:p>
          <a:p>
            <a:r>
              <a:rPr lang="en-US" b="0" dirty="0"/>
              <a:t> </a:t>
            </a:r>
          </a:p>
          <a:p>
            <a:pPr lvl="0"/>
            <a:r>
              <a:rPr lang="en-US" b="0" dirty="0" smtClean="0"/>
              <a:t>	</a:t>
            </a:r>
            <a:r>
              <a:rPr lang="en-US" b="0" u="sng" dirty="0" smtClean="0"/>
              <a:t>Internal</a:t>
            </a:r>
            <a:r>
              <a:rPr lang="en-US" b="0" dirty="0"/>
              <a:t>: when a character struggles with his/her own emotions </a:t>
            </a:r>
            <a:r>
              <a:rPr lang="en-US" b="0" dirty="0" smtClean="0"/>
              <a:t>	or </a:t>
            </a:r>
            <a:r>
              <a:rPr lang="en-US" b="0" dirty="0"/>
              <a:t>sense of </a:t>
            </a:r>
            <a:r>
              <a:rPr lang="en-US" b="0" dirty="0" smtClean="0"/>
              <a:t>right or wrong.  </a:t>
            </a:r>
          </a:p>
          <a:p>
            <a:pPr lvl="3"/>
            <a:r>
              <a:rPr lang="en-US" i="1" dirty="0"/>
              <a:t>man vs. himself</a:t>
            </a:r>
            <a:endParaRPr lang="en-US" dirty="0"/>
          </a:p>
          <a:p>
            <a:r>
              <a:rPr lang="en-CA" b="0" dirty="0"/>
              <a:t> </a:t>
            </a:r>
            <a:endParaRPr lang="en-US" b="0" dirty="0"/>
          </a:p>
          <a:p>
            <a:pPr lvl="0"/>
            <a:r>
              <a:rPr lang="en-US" b="0" dirty="0" smtClean="0"/>
              <a:t>	</a:t>
            </a:r>
            <a:r>
              <a:rPr lang="en-US" b="0" u="sng" dirty="0" smtClean="0"/>
              <a:t>External</a:t>
            </a:r>
            <a:r>
              <a:rPr lang="en-US" b="0" dirty="0"/>
              <a:t>: when a character is threatened by some character or </a:t>
            </a:r>
            <a:r>
              <a:rPr lang="en-US" b="0" dirty="0" smtClean="0"/>
              <a:t>	force </a:t>
            </a:r>
            <a:r>
              <a:rPr lang="en-US" b="0" dirty="0" smtClean="0">
                <a:solidFill>
                  <a:srgbClr val="FF0000"/>
                </a:solidFill>
              </a:rPr>
              <a:t>outside </a:t>
            </a:r>
            <a:r>
              <a:rPr lang="en-US" b="0" dirty="0"/>
              <a:t>of themselves</a:t>
            </a:r>
            <a:r>
              <a:rPr lang="en-US" b="0" dirty="0" smtClean="0"/>
              <a:t>.</a:t>
            </a:r>
            <a:endParaRPr lang="en-US" b="0" dirty="0"/>
          </a:p>
          <a:p>
            <a:pPr lvl="2"/>
            <a:r>
              <a:rPr lang="en-US" i="1" dirty="0"/>
              <a:t>man vs. </a:t>
            </a:r>
            <a:r>
              <a:rPr lang="en-US" i="1" dirty="0" smtClean="0"/>
              <a:t>man (woman vs. man, woman vs. woman etc.)</a:t>
            </a:r>
            <a:endParaRPr lang="en-US" dirty="0"/>
          </a:p>
          <a:p>
            <a:pPr lvl="2"/>
            <a:r>
              <a:rPr lang="en-US" i="1" dirty="0"/>
              <a:t>man vs. </a:t>
            </a:r>
            <a:r>
              <a:rPr lang="en-US" i="1" dirty="0" smtClean="0"/>
              <a:t>nature/environment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i="1" dirty="0"/>
              <a:t>man vs. the </a:t>
            </a:r>
            <a:r>
              <a:rPr lang="en-US" i="1" dirty="0" smtClean="0"/>
              <a:t>unknown</a:t>
            </a:r>
          </a:p>
          <a:p>
            <a:pPr lvl="2"/>
            <a:r>
              <a:rPr lang="en-US" i="1" dirty="0" smtClean="0"/>
              <a:t>man </a:t>
            </a:r>
            <a:r>
              <a:rPr lang="en-US" i="1" dirty="0"/>
              <a:t>vs. the </a:t>
            </a:r>
            <a:r>
              <a:rPr lang="en-US" i="1" dirty="0" smtClean="0"/>
              <a:t>supernatural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 descr="headlock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32" y="101919"/>
            <a:ext cx="3348191" cy="23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98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Additional Conflict Terms: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7620000" cy="460184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u="sng" dirty="0" smtClean="0"/>
              <a:t>Protagonist</a:t>
            </a:r>
            <a:r>
              <a:rPr lang="en-US" b="0" dirty="0"/>
              <a:t>: the </a:t>
            </a:r>
            <a:r>
              <a:rPr lang="en-US" b="0" i="1" dirty="0" smtClean="0"/>
              <a:t>hero </a:t>
            </a:r>
            <a:r>
              <a:rPr lang="en-US" b="0" dirty="0" smtClean="0"/>
              <a:t>of </a:t>
            </a:r>
            <a:r>
              <a:rPr lang="en-US" b="0" dirty="0"/>
              <a:t>the story.  </a:t>
            </a:r>
            <a:endParaRPr lang="en-US" b="0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Usually </a:t>
            </a:r>
            <a:r>
              <a:rPr lang="en-US" dirty="0"/>
              <a:t>the main character, usually </a:t>
            </a:r>
            <a:r>
              <a:rPr lang="en-US" dirty="0" smtClean="0"/>
              <a:t>sympathetic. 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Must </a:t>
            </a:r>
            <a:r>
              <a:rPr lang="en-US" dirty="0"/>
              <a:t>overcome the </a:t>
            </a:r>
            <a:r>
              <a:rPr lang="en-US" i="1" dirty="0" smtClean="0"/>
              <a:t>conflict</a:t>
            </a:r>
            <a:r>
              <a:rPr lang="en-US" dirty="0" smtClean="0"/>
              <a:t> </a:t>
            </a:r>
            <a:r>
              <a:rPr lang="en-US" dirty="0"/>
              <a:t>in the story.</a:t>
            </a:r>
          </a:p>
          <a:p>
            <a:r>
              <a:rPr lang="en-US" b="0" dirty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n-US" b="0" u="sng" dirty="0"/>
              <a:t>Antagonist</a:t>
            </a:r>
            <a:r>
              <a:rPr lang="en-US" b="0" dirty="0"/>
              <a:t>: responsible for </a:t>
            </a:r>
            <a:r>
              <a:rPr lang="en-US" b="0" dirty="0" smtClean="0"/>
              <a:t>creating the </a:t>
            </a:r>
            <a:r>
              <a:rPr lang="en-US" b="0" i="1" dirty="0"/>
              <a:t>conflict</a:t>
            </a:r>
            <a:r>
              <a:rPr lang="en-US" b="0" dirty="0"/>
              <a:t>.  </a:t>
            </a:r>
            <a:endParaRPr lang="en-US" b="0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Acts </a:t>
            </a:r>
            <a:r>
              <a:rPr lang="en-US" dirty="0"/>
              <a:t>in </a:t>
            </a:r>
            <a:r>
              <a:rPr lang="en-US" dirty="0" smtClean="0"/>
              <a:t>opposition </a:t>
            </a:r>
            <a:r>
              <a:rPr lang="en-US" dirty="0"/>
              <a:t>to the protagonist. 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Usually unsympathetic.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May </a:t>
            </a:r>
            <a:r>
              <a:rPr lang="en-US" dirty="0"/>
              <a:t>be human or a non-human creature.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May </a:t>
            </a:r>
            <a:r>
              <a:rPr lang="en-US" dirty="0"/>
              <a:t>even be a </a:t>
            </a:r>
            <a:r>
              <a:rPr lang="en-US" dirty="0" smtClean="0"/>
              <a:t>non-human force</a:t>
            </a:r>
            <a:r>
              <a:rPr lang="en-US" dirty="0"/>
              <a:t>, such as the weather.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4549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3676</TotalTime>
  <Words>545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Essential</vt:lpstr>
      <vt:lpstr>The Elements of STORY</vt:lpstr>
      <vt:lpstr>Plot</vt:lpstr>
      <vt:lpstr>Introduction</vt:lpstr>
      <vt:lpstr>Rising Action</vt:lpstr>
      <vt:lpstr>Climax</vt:lpstr>
      <vt:lpstr>DÉNouement</vt:lpstr>
      <vt:lpstr>Additional Plot Devices</vt:lpstr>
      <vt:lpstr>Conflict</vt:lpstr>
      <vt:lpstr>Additional Conflict Terms:</vt:lpstr>
      <vt:lpstr>Characterization</vt:lpstr>
      <vt:lpstr>Character. Cont.</vt:lpstr>
      <vt:lpstr>Additional Character Terms</vt:lpstr>
      <vt:lpstr>More terms…</vt:lpstr>
      <vt:lpstr>Setting</vt:lpstr>
      <vt:lpstr>Point Of View</vt:lpstr>
      <vt:lpstr>P.O.V Cont.</vt:lpstr>
      <vt:lpstr>Theme:</vt:lpstr>
      <vt:lpstr>Moral</vt:lpstr>
      <vt:lpstr>Tone</vt:lpstr>
      <vt:lpstr>Mood/Atmosphere</vt:lpstr>
      <vt:lpstr>Genres</vt:lpstr>
      <vt:lpstr>Misc.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STORY</dc:title>
  <dc:creator>Robyn Issel</dc:creator>
  <cp:lastModifiedBy>Robyn Grey</cp:lastModifiedBy>
  <cp:revision>57</cp:revision>
  <dcterms:created xsi:type="dcterms:W3CDTF">2014-01-31T19:12:45Z</dcterms:created>
  <dcterms:modified xsi:type="dcterms:W3CDTF">2014-02-06T23:29:44Z</dcterms:modified>
</cp:coreProperties>
</file>