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4" r:id="rId4"/>
    <p:sldId id="258" r:id="rId5"/>
    <p:sldId id="259" r:id="rId6"/>
    <p:sldId id="260" r:id="rId7"/>
    <p:sldId id="261" r:id="rId8"/>
    <p:sldId id="263" r:id="rId9"/>
    <p:sldId id="262"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3449A0-41D1-49CA-9FFC-BE921F575B6F}" type="datetimeFigureOut">
              <a:rPr lang="en-US" smtClean="0"/>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672FF-D87F-40F5-B044-6624A613296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3449A0-41D1-49CA-9FFC-BE921F575B6F}" type="datetimeFigureOut">
              <a:rPr lang="en-US" smtClean="0"/>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672FF-D87F-40F5-B044-6624A613296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3449A0-41D1-49CA-9FFC-BE921F575B6F}" type="datetimeFigureOut">
              <a:rPr lang="en-US" smtClean="0"/>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672FF-D87F-40F5-B044-6624A613296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3449A0-41D1-49CA-9FFC-BE921F575B6F}" type="datetimeFigureOut">
              <a:rPr lang="en-US" smtClean="0"/>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672FF-D87F-40F5-B044-6624A613296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3449A0-41D1-49CA-9FFC-BE921F575B6F}" type="datetimeFigureOut">
              <a:rPr lang="en-US" smtClean="0"/>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672FF-D87F-40F5-B044-6624A613296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3449A0-41D1-49CA-9FFC-BE921F575B6F}" type="datetimeFigureOut">
              <a:rPr lang="en-US" smtClean="0"/>
              <a:t>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B672FF-D87F-40F5-B044-6624A613296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3449A0-41D1-49CA-9FFC-BE921F575B6F}" type="datetimeFigureOut">
              <a:rPr lang="en-US" smtClean="0"/>
              <a:t>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B672FF-D87F-40F5-B044-6624A613296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3449A0-41D1-49CA-9FFC-BE921F575B6F}" type="datetimeFigureOut">
              <a:rPr lang="en-US" smtClean="0"/>
              <a:t>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B672FF-D87F-40F5-B044-6624A613296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3449A0-41D1-49CA-9FFC-BE921F575B6F}" type="datetimeFigureOut">
              <a:rPr lang="en-US" smtClean="0"/>
              <a:t>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B672FF-D87F-40F5-B044-6624A613296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3449A0-41D1-49CA-9FFC-BE921F575B6F}" type="datetimeFigureOut">
              <a:rPr lang="en-US" smtClean="0"/>
              <a:t>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B672FF-D87F-40F5-B044-6624A6132966}"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613449A0-41D1-49CA-9FFC-BE921F575B6F}" type="datetimeFigureOut">
              <a:rPr lang="en-US" smtClean="0"/>
              <a:t>1/9/2014</a:t>
            </a:fld>
            <a:endParaRPr lang="en-US"/>
          </a:p>
        </p:txBody>
      </p:sp>
      <p:sp>
        <p:nvSpPr>
          <p:cNvPr id="9" name="Slide Number Placeholder 8"/>
          <p:cNvSpPr>
            <a:spLocks noGrp="1"/>
          </p:cNvSpPr>
          <p:nvPr>
            <p:ph type="sldNum" sz="quarter" idx="11"/>
          </p:nvPr>
        </p:nvSpPr>
        <p:spPr/>
        <p:txBody>
          <a:bodyPr/>
          <a:lstStyle/>
          <a:p>
            <a:fld id="{7FB672FF-D87F-40F5-B044-6624A6132966}"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FB672FF-D87F-40F5-B044-6624A6132966}"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13449A0-41D1-49CA-9FFC-BE921F575B6F}" type="datetimeFigureOut">
              <a:rPr lang="en-US" smtClean="0"/>
              <a:t>1/9/2014</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673773" y="1806532"/>
            <a:ext cx="5804344" cy="1204306"/>
          </a:xfrm>
        </p:spPr>
        <p:txBody>
          <a:bodyPr/>
          <a:lstStyle/>
          <a:p>
            <a:r>
              <a:rPr lang="en-US" dirty="0" smtClean="0"/>
              <a:t>Needs, Wants </a:t>
            </a:r>
            <a:r>
              <a:rPr lang="en-US" sz="2800" dirty="0" smtClean="0"/>
              <a:t>and </a:t>
            </a:r>
            <a:r>
              <a:rPr lang="en-US" dirty="0" smtClean="0"/>
              <a:t>Priorities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598341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Priorities 1, 2, 3:</a:t>
            </a:r>
            <a:endParaRPr lang="en-US" dirty="0"/>
          </a:p>
        </p:txBody>
      </p:sp>
      <p:sp>
        <p:nvSpPr>
          <p:cNvPr id="3" name="Content Placeholder 2"/>
          <p:cNvSpPr>
            <a:spLocks noGrp="1"/>
          </p:cNvSpPr>
          <p:nvPr>
            <p:ph idx="1"/>
          </p:nvPr>
        </p:nvSpPr>
        <p:spPr/>
        <p:txBody>
          <a:bodyPr/>
          <a:lstStyle/>
          <a:p>
            <a:r>
              <a:rPr lang="en-US" dirty="0" smtClean="0"/>
              <a:t>Not all needs (or wants) have the same priority or importance.</a:t>
            </a:r>
          </a:p>
          <a:p>
            <a:pPr lvl="1"/>
            <a:r>
              <a:rPr lang="en-US" dirty="0" smtClean="0"/>
              <a:t>Varies from person to person…culture to culture</a:t>
            </a:r>
          </a:p>
          <a:p>
            <a:pPr lvl="1"/>
            <a:endParaRPr lang="en-US" dirty="0" smtClean="0"/>
          </a:p>
          <a:p>
            <a:r>
              <a:rPr lang="en-US" dirty="0" smtClean="0"/>
              <a:t>Priority 1: items that are essential for healthy living</a:t>
            </a:r>
          </a:p>
          <a:p>
            <a:pPr lvl="1"/>
            <a:r>
              <a:rPr lang="en-US" dirty="0" smtClean="0"/>
              <a:t>Regardless of culture, etc. </a:t>
            </a:r>
          </a:p>
          <a:p>
            <a:endParaRPr lang="en-US" dirty="0"/>
          </a:p>
          <a:p>
            <a:r>
              <a:rPr lang="en-US" dirty="0" smtClean="0"/>
              <a:t>Priority 2: Items that are not essential but important</a:t>
            </a:r>
          </a:p>
          <a:p>
            <a:pPr lvl="1"/>
            <a:r>
              <a:rPr lang="en-US" dirty="0" smtClean="0"/>
              <a:t>Bicycle, entertainment, education, info-tech</a:t>
            </a:r>
          </a:p>
          <a:p>
            <a:endParaRPr lang="en-US" dirty="0"/>
          </a:p>
          <a:p>
            <a:r>
              <a:rPr lang="en-US" dirty="0" smtClean="0"/>
              <a:t>Priority 3: Items that are not essential, and not important.</a:t>
            </a:r>
          </a:p>
          <a:p>
            <a:pPr lvl="1"/>
            <a:r>
              <a:rPr lang="en-US" dirty="0" smtClean="0"/>
              <a:t>Popcorn @ movies, new music, iphone5 (versus your totally fine 4)</a:t>
            </a:r>
          </a:p>
          <a:p>
            <a:endParaRPr lang="en-US" dirty="0"/>
          </a:p>
        </p:txBody>
      </p:sp>
    </p:spTree>
    <p:extLst>
      <p:ext uri="{BB962C8B-B14F-4D97-AF65-F5344CB8AC3E}">
        <p14:creationId xmlns:p14="http://schemas.microsoft.com/office/powerpoint/2010/main" val="354710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your groups</a:t>
            </a:r>
            <a:endParaRPr lang="en-US" dirty="0"/>
          </a:p>
        </p:txBody>
      </p:sp>
      <p:sp>
        <p:nvSpPr>
          <p:cNvPr id="3" name="Content Placeholder 2"/>
          <p:cNvSpPr>
            <a:spLocks noGrp="1"/>
          </p:cNvSpPr>
          <p:nvPr>
            <p:ph idx="1"/>
          </p:nvPr>
        </p:nvSpPr>
        <p:spPr/>
        <p:txBody>
          <a:bodyPr>
            <a:normAutofit/>
          </a:bodyPr>
          <a:lstStyle/>
          <a:p>
            <a:r>
              <a:rPr lang="en-US" sz="2800" dirty="0" smtClean="0"/>
              <a:t>Review the list of purchases you compiled as a group</a:t>
            </a:r>
          </a:p>
          <a:p>
            <a:pPr lvl="1"/>
            <a:r>
              <a:rPr lang="en-US" sz="2800" dirty="0" smtClean="0"/>
              <a:t>Rate each item purchased using the 1,2, 3 system.</a:t>
            </a:r>
          </a:p>
          <a:p>
            <a:pPr lvl="1"/>
            <a:endParaRPr lang="en-US" sz="2800" dirty="0" smtClean="0"/>
          </a:p>
          <a:p>
            <a:r>
              <a:rPr lang="en-US" sz="2800" dirty="0" smtClean="0"/>
              <a:t>Total the amount of money spent on low-priority or non-essential items (categories 2 and 3)</a:t>
            </a:r>
          </a:p>
          <a:p>
            <a:endParaRPr lang="en-US" sz="2800" dirty="0" smtClean="0"/>
          </a:p>
          <a:p>
            <a:r>
              <a:rPr lang="en-US" sz="2800" dirty="0" smtClean="0"/>
              <a:t>Discuss what else you could do with that money</a:t>
            </a:r>
          </a:p>
          <a:p>
            <a:endParaRPr lang="en-US" sz="2800" dirty="0"/>
          </a:p>
          <a:p>
            <a:endParaRPr lang="en-US" sz="2800" dirty="0"/>
          </a:p>
        </p:txBody>
      </p:sp>
    </p:spTree>
    <p:extLst>
      <p:ext uri="{BB962C8B-B14F-4D97-AF65-F5344CB8AC3E}">
        <p14:creationId xmlns:p14="http://schemas.microsoft.com/office/powerpoint/2010/main" val="34378529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it all matters</a:t>
            </a:r>
            <a:endParaRPr lang="en-US" dirty="0"/>
          </a:p>
        </p:txBody>
      </p:sp>
      <p:sp>
        <p:nvSpPr>
          <p:cNvPr id="3" name="Content Placeholder 2"/>
          <p:cNvSpPr>
            <a:spLocks noGrp="1"/>
          </p:cNvSpPr>
          <p:nvPr>
            <p:ph idx="1"/>
          </p:nvPr>
        </p:nvSpPr>
        <p:spPr/>
        <p:txBody>
          <a:bodyPr/>
          <a:lstStyle/>
          <a:p>
            <a:r>
              <a:rPr lang="en-US" dirty="0" smtClean="0"/>
              <a:t>What you define as a need or want, and what priority you place on those will influence how much money you will need in life.</a:t>
            </a:r>
          </a:p>
          <a:p>
            <a:endParaRPr lang="en-US" dirty="0"/>
          </a:p>
          <a:p>
            <a:r>
              <a:rPr lang="en-US" dirty="0" smtClean="0"/>
              <a:t>In truth, expense for wants can be reduced or even eliminated.</a:t>
            </a:r>
          </a:p>
          <a:p>
            <a:pPr lvl="1"/>
            <a:r>
              <a:rPr lang="en-US" dirty="0" smtClean="0"/>
              <a:t>Usually though, you will have enough to buy some, </a:t>
            </a:r>
            <a:r>
              <a:rPr lang="en-US" dirty="0" err="1" smtClean="0"/>
              <a:t>just.not.all</a:t>
            </a:r>
            <a:endParaRPr lang="en-US" dirty="0" smtClean="0"/>
          </a:p>
          <a:p>
            <a:endParaRPr lang="en-US" dirty="0"/>
          </a:p>
          <a:p>
            <a:r>
              <a:rPr lang="en-US" dirty="0" smtClean="0"/>
              <a:t>Learning to distinguish between needs and wants and to set priorities is an important skill that will help you throughout life</a:t>
            </a:r>
          </a:p>
          <a:p>
            <a:endParaRPr lang="en-US" dirty="0"/>
          </a:p>
          <a:p>
            <a:r>
              <a:rPr lang="en-US" dirty="0" smtClean="0"/>
              <a:t>Start right meow! </a:t>
            </a:r>
            <a:endParaRPr lang="en-US" dirty="0"/>
          </a:p>
        </p:txBody>
      </p:sp>
      <p:pic>
        <p:nvPicPr>
          <p:cNvPr id="1026" name="Picture 2" descr="C:\Users\robyn_grey\AppData\Local\Microsoft\Windows\Temporary Internet Files\Content.IE5\Z8VT9PZ4\MC90043816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03132" y="5334000"/>
            <a:ext cx="867054" cy="109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96384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Quiz! _____/7</a:t>
            </a:r>
            <a:endParaRPr lang="en-US" dirty="0"/>
          </a:p>
        </p:txBody>
      </p:sp>
      <p:sp>
        <p:nvSpPr>
          <p:cNvPr id="3" name="Content Placeholder 2"/>
          <p:cNvSpPr>
            <a:spLocks noGrp="1"/>
          </p:cNvSpPr>
          <p:nvPr>
            <p:ph idx="1"/>
          </p:nvPr>
        </p:nvSpPr>
        <p:spPr/>
        <p:txBody>
          <a:bodyPr>
            <a:normAutofit/>
          </a:bodyPr>
          <a:lstStyle/>
          <a:p>
            <a:r>
              <a:rPr lang="en-US" sz="3200" dirty="0" smtClean="0"/>
              <a:t>Complete the Quick Quiz. </a:t>
            </a:r>
          </a:p>
          <a:p>
            <a:pPr lvl="1"/>
            <a:r>
              <a:rPr lang="en-US" sz="2400" dirty="0" smtClean="0"/>
              <a:t>Include your NAME</a:t>
            </a:r>
          </a:p>
          <a:p>
            <a:pPr lvl="1"/>
            <a:r>
              <a:rPr lang="en-US" sz="2400" dirty="0" smtClean="0"/>
              <a:t>You can use your notes!</a:t>
            </a:r>
          </a:p>
          <a:p>
            <a:pPr lvl="1"/>
            <a:r>
              <a:rPr lang="en-US" sz="2400" dirty="0" smtClean="0"/>
              <a:t>HAND it in!</a:t>
            </a:r>
            <a:endParaRPr lang="en-US" sz="3200" dirty="0"/>
          </a:p>
          <a:p>
            <a:r>
              <a:rPr lang="en-US" sz="3200" dirty="0" smtClean="0"/>
              <a:t>Finished? Write a paragraph explaining  how media advertising promotes a culture of “wants” rather than “needs”. Include examples! (5 marks)</a:t>
            </a:r>
            <a:endParaRPr lang="en-US" sz="3200" dirty="0"/>
          </a:p>
        </p:txBody>
      </p:sp>
    </p:spTree>
    <p:extLst>
      <p:ext uri="{BB962C8B-B14F-4D97-AF65-F5344CB8AC3E}">
        <p14:creationId xmlns:p14="http://schemas.microsoft.com/office/powerpoint/2010/main" val="1880688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sz="3600" dirty="0" smtClean="0"/>
              <a:t>Luna’s Story</a:t>
            </a:r>
          </a:p>
          <a:p>
            <a:r>
              <a:rPr lang="en-US" sz="3600" dirty="0" smtClean="0"/>
              <a:t>Purchase history and categorization</a:t>
            </a:r>
          </a:p>
          <a:p>
            <a:r>
              <a:rPr lang="en-US" sz="3600" dirty="0" smtClean="0"/>
              <a:t>Perception, lifestyle and choices</a:t>
            </a:r>
          </a:p>
          <a:p>
            <a:r>
              <a:rPr lang="en-US" sz="3600" dirty="0" smtClean="0"/>
              <a:t>Priorities</a:t>
            </a:r>
          </a:p>
          <a:p>
            <a:r>
              <a:rPr lang="en-US" sz="3600" dirty="0" smtClean="0"/>
              <a:t>Quick Quiz</a:t>
            </a:r>
          </a:p>
          <a:p>
            <a:r>
              <a:rPr lang="en-US" sz="3600" dirty="0" smtClean="0"/>
              <a:t>Media response</a:t>
            </a:r>
            <a:endParaRPr lang="en-US" sz="3600" dirty="0"/>
          </a:p>
        </p:txBody>
      </p:sp>
    </p:spTree>
    <p:extLst>
      <p:ext uri="{BB962C8B-B14F-4D97-AF65-F5344CB8AC3E}">
        <p14:creationId xmlns:p14="http://schemas.microsoft.com/office/powerpoint/2010/main" val="2437043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it’s important to talk about—NOW </a:t>
            </a:r>
            <a:endParaRPr lang="en-US" dirty="0"/>
          </a:p>
        </p:txBody>
      </p:sp>
      <p:sp>
        <p:nvSpPr>
          <p:cNvPr id="3" name="Content Placeholder 2"/>
          <p:cNvSpPr>
            <a:spLocks noGrp="1"/>
          </p:cNvSpPr>
          <p:nvPr>
            <p:ph idx="1"/>
          </p:nvPr>
        </p:nvSpPr>
        <p:spPr/>
        <p:txBody>
          <a:bodyPr/>
          <a:lstStyle/>
          <a:p>
            <a:r>
              <a:rPr lang="en-US" dirty="0" smtClean="0"/>
              <a:t>If we fail to separate needs from wants, we cannot establish spending priorities—we can’t live within a realistic budget.</a:t>
            </a:r>
          </a:p>
          <a:p>
            <a:endParaRPr lang="en-US" dirty="0"/>
          </a:p>
          <a:p>
            <a:r>
              <a:rPr lang="en-US" dirty="0" smtClean="0"/>
              <a:t>Learning the difference between needs and wants will help you manage your money throughout life </a:t>
            </a:r>
          </a:p>
          <a:p>
            <a:endParaRPr lang="en-US" dirty="0"/>
          </a:p>
          <a:p>
            <a:r>
              <a:rPr lang="en-US" dirty="0" smtClean="0"/>
              <a:t>why now?</a:t>
            </a:r>
          </a:p>
          <a:p>
            <a:pPr lvl="1"/>
            <a:r>
              <a:rPr lang="en-US" dirty="0" smtClean="0"/>
              <a:t>Youth are key targets for marketers</a:t>
            </a:r>
          </a:p>
          <a:p>
            <a:pPr lvl="1"/>
            <a:r>
              <a:rPr lang="en-US" dirty="0" smtClean="0"/>
              <a:t>Teens see shopping as a recreational pastime.</a:t>
            </a:r>
          </a:p>
          <a:p>
            <a:pPr lvl="1"/>
            <a:r>
              <a:rPr lang="en-US" dirty="0" smtClean="0"/>
              <a:t>Almost all income is disposable</a:t>
            </a:r>
          </a:p>
          <a:p>
            <a:pPr lvl="1"/>
            <a:r>
              <a:rPr lang="en-US" dirty="0" smtClean="0"/>
              <a:t>Influencers of family spending</a:t>
            </a:r>
          </a:p>
          <a:p>
            <a:r>
              <a:rPr lang="en-US" dirty="0" smtClean="0"/>
              <a:t>Spending becomes habitual.</a:t>
            </a:r>
            <a:endParaRPr lang="en-US" dirty="0"/>
          </a:p>
        </p:txBody>
      </p:sp>
    </p:spTree>
    <p:extLst>
      <p:ext uri="{BB962C8B-B14F-4D97-AF65-F5344CB8AC3E}">
        <p14:creationId xmlns:p14="http://schemas.microsoft.com/office/powerpoint/2010/main" val="3024941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Luna’s Story	</a:t>
            </a:r>
            <a:endParaRPr lang="en-US" dirty="0"/>
          </a:p>
        </p:txBody>
      </p:sp>
      <p:sp>
        <p:nvSpPr>
          <p:cNvPr id="3" name="Content Placeholder 2"/>
          <p:cNvSpPr>
            <a:spLocks noGrp="1"/>
          </p:cNvSpPr>
          <p:nvPr>
            <p:ph idx="1"/>
          </p:nvPr>
        </p:nvSpPr>
        <p:spPr/>
        <p:txBody>
          <a:bodyPr/>
          <a:lstStyle/>
          <a:p>
            <a:pPr>
              <a:buAutoNum type="arabicPeriod"/>
            </a:pPr>
            <a:r>
              <a:rPr lang="en-US" sz="3200" dirty="0" smtClean="0"/>
              <a:t>Why was it important for Luna to separate her needs from her wants?</a:t>
            </a:r>
          </a:p>
          <a:p>
            <a:pPr>
              <a:buAutoNum type="arabicPeriod"/>
            </a:pPr>
            <a:endParaRPr lang="en-US" sz="3200" dirty="0"/>
          </a:p>
          <a:p>
            <a:pPr>
              <a:buAutoNum type="arabicPeriod"/>
            </a:pPr>
            <a:r>
              <a:rPr lang="en-US" sz="3200" dirty="0" smtClean="0"/>
              <a:t>How were her choices influenced by factors like excitement, short-term thinking, style, etc.?</a:t>
            </a:r>
          </a:p>
          <a:p>
            <a:pPr>
              <a:buAutoNum type="arabicPeriod"/>
            </a:pPr>
            <a:endParaRPr lang="en-US" dirty="0"/>
          </a:p>
          <a:p>
            <a:pPr>
              <a:buAutoNum type="arabicPeriod"/>
            </a:pPr>
            <a:endParaRPr lang="en-US" dirty="0"/>
          </a:p>
        </p:txBody>
      </p:sp>
    </p:spTree>
    <p:extLst>
      <p:ext uri="{BB962C8B-B14F-4D97-AF65-F5344CB8AC3E}">
        <p14:creationId xmlns:p14="http://schemas.microsoft.com/office/powerpoint/2010/main" val="560209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your Groups of 3:</a:t>
            </a:r>
            <a:endParaRPr lang="en-US" dirty="0"/>
          </a:p>
        </p:txBody>
      </p:sp>
      <p:sp>
        <p:nvSpPr>
          <p:cNvPr id="3" name="Content Placeholder 2"/>
          <p:cNvSpPr>
            <a:spLocks noGrp="1"/>
          </p:cNvSpPr>
          <p:nvPr>
            <p:ph idx="1"/>
          </p:nvPr>
        </p:nvSpPr>
        <p:spPr/>
        <p:txBody>
          <a:bodyPr>
            <a:normAutofit/>
          </a:bodyPr>
          <a:lstStyle/>
          <a:p>
            <a:pPr>
              <a:buAutoNum type="arabicPeriod"/>
            </a:pPr>
            <a:r>
              <a:rPr lang="en-US" sz="3200" dirty="0" smtClean="0"/>
              <a:t>On the provided worksheet, create a list of your recent purchases (everyone’s)</a:t>
            </a:r>
          </a:p>
          <a:p>
            <a:pPr>
              <a:buAutoNum type="arabicPeriod"/>
            </a:pPr>
            <a:endParaRPr lang="en-US" sz="3200" dirty="0"/>
          </a:p>
          <a:p>
            <a:pPr>
              <a:buAutoNum type="arabicPeriod"/>
            </a:pPr>
            <a:r>
              <a:rPr lang="en-US" sz="3200" dirty="0" smtClean="0"/>
              <a:t>Write 3 items from your list on the board</a:t>
            </a:r>
          </a:p>
          <a:p>
            <a:pPr>
              <a:buAutoNum type="arabicPeriod"/>
            </a:pPr>
            <a:endParaRPr lang="en-US" sz="3200" dirty="0"/>
          </a:p>
          <a:p>
            <a:pPr marL="0" lvl="1" indent="0">
              <a:buNone/>
            </a:pPr>
            <a:r>
              <a:rPr lang="en-US" sz="3200" dirty="0" smtClean="0"/>
              <a:t>	You have 10 minutes </a:t>
            </a:r>
            <a:r>
              <a:rPr lang="en-US" sz="3200" dirty="0" smtClean="0">
                <a:sym typeface="Wingdings" panose="05000000000000000000" pitchFamily="2" charset="2"/>
              </a:rPr>
              <a:t> </a:t>
            </a:r>
            <a:endParaRPr lang="en-US" sz="3200" dirty="0"/>
          </a:p>
        </p:txBody>
      </p:sp>
    </p:spTree>
    <p:extLst>
      <p:ext uri="{BB962C8B-B14F-4D97-AF65-F5344CB8AC3E}">
        <p14:creationId xmlns:p14="http://schemas.microsoft.com/office/powerpoint/2010/main" val="36203265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Needs and Wants</a:t>
            </a:r>
            <a:endParaRPr lang="en-US" dirty="0"/>
          </a:p>
        </p:txBody>
      </p:sp>
      <p:sp>
        <p:nvSpPr>
          <p:cNvPr id="3" name="Content Placeholder 2"/>
          <p:cNvSpPr>
            <a:spLocks noGrp="1"/>
          </p:cNvSpPr>
          <p:nvPr>
            <p:ph idx="1"/>
          </p:nvPr>
        </p:nvSpPr>
        <p:spPr/>
        <p:txBody>
          <a:bodyPr>
            <a:noAutofit/>
          </a:bodyPr>
          <a:lstStyle/>
          <a:p>
            <a:r>
              <a:rPr lang="en-US" sz="3200" dirty="0" smtClean="0"/>
              <a:t>What is a need?</a:t>
            </a:r>
          </a:p>
          <a:p>
            <a:endParaRPr lang="en-US" sz="3200" dirty="0"/>
          </a:p>
          <a:p>
            <a:pPr lvl="1"/>
            <a:r>
              <a:rPr lang="en-US" sz="3200" dirty="0" smtClean="0"/>
              <a:t>a necessity, something required, something essential for life</a:t>
            </a:r>
          </a:p>
          <a:p>
            <a:endParaRPr lang="en-US" sz="3200" dirty="0"/>
          </a:p>
          <a:p>
            <a:r>
              <a:rPr lang="en-US" sz="3200" dirty="0" smtClean="0"/>
              <a:t>What is a want?</a:t>
            </a:r>
          </a:p>
          <a:p>
            <a:endParaRPr lang="en-US" sz="3200" dirty="0"/>
          </a:p>
          <a:p>
            <a:pPr lvl="1"/>
            <a:r>
              <a:rPr lang="en-US" sz="3200" dirty="0" smtClean="0"/>
              <a:t>a desire, something wished for, something non-essential</a:t>
            </a:r>
            <a:endParaRPr lang="en-US" sz="3200" dirty="0"/>
          </a:p>
        </p:txBody>
      </p:sp>
    </p:spTree>
    <p:extLst>
      <p:ext uri="{BB962C8B-B14F-4D97-AF65-F5344CB8AC3E}">
        <p14:creationId xmlns:p14="http://schemas.microsoft.com/office/powerpoint/2010/main" val="3707397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your words:</a:t>
            </a:r>
            <a:endParaRPr lang="en-US" dirty="0"/>
          </a:p>
        </p:txBody>
      </p:sp>
      <p:sp>
        <p:nvSpPr>
          <p:cNvPr id="3" name="Content Placeholder 2"/>
          <p:cNvSpPr>
            <a:spLocks noGrp="1"/>
          </p:cNvSpPr>
          <p:nvPr>
            <p:ph idx="1"/>
          </p:nvPr>
        </p:nvSpPr>
        <p:spPr/>
        <p:txBody>
          <a:bodyPr/>
          <a:lstStyle/>
          <a:p>
            <a:r>
              <a:rPr lang="en-US" dirty="0" smtClean="0"/>
              <a:t>“needs are necessary to survival: like water, shelter, food and clothes…wants are things that are NOT needed to survive like excess clothing, video games, television…wants make life more comfortable, which is why they are desired, but not needed”</a:t>
            </a:r>
          </a:p>
          <a:p>
            <a:endParaRPr lang="en-US" dirty="0"/>
          </a:p>
          <a:p>
            <a:r>
              <a:rPr lang="en-US" dirty="0" smtClean="0"/>
              <a:t>“even the needs sometimes get over inflated; we think that we need expensive jewelry /clothing or a giant fancy house… the truth is, almost all of what we buy is wants”</a:t>
            </a:r>
          </a:p>
          <a:p>
            <a:endParaRPr lang="en-US" dirty="0"/>
          </a:p>
          <a:p>
            <a:r>
              <a:rPr lang="en-US" dirty="0" smtClean="0"/>
              <a:t>“I think the difference between needs and wants is that the things you need are essential to survive… but to a certain extent. Not $100 a month on clothing and unhealthy food…”</a:t>
            </a:r>
            <a:endParaRPr lang="en-US" dirty="0"/>
          </a:p>
        </p:txBody>
      </p:sp>
    </p:spTree>
    <p:extLst>
      <p:ext uri="{BB962C8B-B14F-4D97-AF65-F5344CB8AC3E}">
        <p14:creationId xmlns:p14="http://schemas.microsoft.com/office/powerpoint/2010/main" val="2896959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44562"/>
          </a:xfrm>
        </p:spPr>
        <p:txBody>
          <a:bodyPr/>
          <a:lstStyle/>
          <a:p>
            <a:r>
              <a:rPr lang="en-US" dirty="0" smtClean="0"/>
              <a:t>Your recent purchases:</a:t>
            </a:r>
            <a:endParaRPr lang="en-US" dirty="0"/>
          </a:p>
        </p:txBody>
      </p:sp>
      <p:sp>
        <p:nvSpPr>
          <p:cNvPr id="3" name="Content Placeholder 2"/>
          <p:cNvSpPr>
            <a:spLocks noGrp="1"/>
          </p:cNvSpPr>
          <p:nvPr>
            <p:ph idx="1"/>
          </p:nvPr>
        </p:nvSpPr>
        <p:spPr>
          <a:xfrm>
            <a:off x="457200" y="1371600"/>
            <a:ext cx="7620000" cy="5029200"/>
          </a:xfrm>
        </p:spPr>
        <p:txBody>
          <a:bodyPr>
            <a:noAutofit/>
          </a:bodyPr>
          <a:lstStyle/>
          <a:p>
            <a:pPr marL="114300" indent="0" algn="ctr">
              <a:buNone/>
            </a:pPr>
            <a:r>
              <a:rPr lang="en-US" sz="6000" b="1" dirty="0" smtClean="0"/>
              <a:t>Wants</a:t>
            </a:r>
          </a:p>
          <a:p>
            <a:pPr marL="114300" indent="0" algn="ctr">
              <a:buNone/>
            </a:pPr>
            <a:endParaRPr lang="en-US" sz="6000" dirty="0"/>
          </a:p>
          <a:p>
            <a:pPr marL="114300" indent="0" algn="ctr">
              <a:buNone/>
            </a:pPr>
            <a:r>
              <a:rPr lang="en-US" sz="4800" dirty="0" smtClean="0"/>
              <a:t>Or</a:t>
            </a:r>
          </a:p>
          <a:p>
            <a:pPr marL="114300" indent="0" algn="ctr">
              <a:buNone/>
            </a:pPr>
            <a:endParaRPr lang="en-US" sz="6000" dirty="0"/>
          </a:p>
          <a:p>
            <a:pPr marL="114300" indent="0" algn="ctr">
              <a:buNone/>
            </a:pPr>
            <a:r>
              <a:rPr lang="en-US" sz="6000" b="1" dirty="0" smtClean="0"/>
              <a:t>Needs</a:t>
            </a:r>
            <a:endParaRPr lang="en-US" sz="6000" b="1" dirty="0"/>
          </a:p>
        </p:txBody>
      </p:sp>
    </p:spTree>
    <p:extLst>
      <p:ext uri="{BB962C8B-B14F-4D97-AF65-F5344CB8AC3E}">
        <p14:creationId xmlns:p14="http://schemas.microsoft.com/office/powerpoint/2010/main" val="28577987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44562"/>
          </a:xfrm>
        </p:spPr>
        <p:txBody>
          <a:bodyPr/>
          <a:lstStyle/>
          <a:p>
            <a:r>
              <a:rPr lang="en-US" dirty="0" smtClean="0"/>
              <a:t>Maslow’s Hierarchy of Needs: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62010" y="1585911"/>
            <a:ext cx="7294986" cy="4846320"/>
          </a:xfrm>
        </p:spPr>
      </p:pic>
    </p:spTree>
    <p:extLst>
      <p:ext uri="{BB962C8B-B14F-4D97-AF65-F5344CB8AC3E}">
        <p14:creationId xmlns:p14="http://schemas.microsoft.com/office/powerpoint/2010/main" val="9676863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113</TotalTime>
  <Words>597</Words>
  <Application>Microsoft Office PowerPoint</Application>
  <PresentationFormat>On-screen Show (4:3)</PresentationFormat>
  <Paragraphs>84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Adjacency</vt:lpstr>
      <vt:lpstr>Needs, Wants and Priorities</vt:lpstr>
      <vt:lpstr>OUTLINE</vt:lpstr>
      <vt:lpstr>Why it’s important to talk about—NOW </vt:lpstr>
      <vt:lpstr>Luna’s Story </vt:lpstr>
      <vt:lpstr>In your Groups of 3:</vt:lpstr>
      <vt:lpstr>Needs and Wants</vt:lpstr>
      <vt:lpstr>In your words:</vt:lpstr>
      <vt:lpstr>Your recent purchases:</vt:lpstr>
      <vt:lpstr>Maslow’s Hierarchy of Needs:</vt:lpstr>
      <vt:lpstr>Priorities 1, 2, 3:</vt:lpstr>
      <vt:lpstr>In your groups</vt:lpstr>
      <vt:lpstr>Why it all matters</vt:lpstr>
      <vt:lpstr>Quick Quiz! _____/7</vt:lpstr>
    </vt:vector>
  </TitlesOfParts>
  <Company>School District No.51 (Boundary)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Needs, Wants and Priorities</dc:title>
  <dc:creator>Robyn Grey</dc:creator>
  <cp:lastModifiedBy>Robyn Grey</cp:lastModifiedBy>
  <cp:revision>19</cp:revision>
  <dcterms:created xsi:type="dcterms:W3CDTF">2014-01-09T19:38:28Z</dcterms:created>
  <dcterms:modified xsi:type="dcterms:W3CDTF">2014-01-09T21:32:24Z</dcterms:modified>
</cp:coreProperties>
</file>