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9" r:id="rId6"/>
    <p:sldId id="270" r:id="rId7"/>
    <p:sldId id="271" r:id="rId8"/>
    <p:sldId id="262" r:id="rId9"/>
    <p:sldId id="272" r:id="rId10"/>
    <p:sldId id="263" r:id="rId11"/>
    <p:sldId id="264" r:id="rId12"/>
    <p:sldId id="265" r:id="rId13"/>
    <p:sldId id="266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41EE-B66A-40D9-B8BF-4C7FCF8C4A4D}" type="datetimeFigureOut">
              <a:rPr lang="en-CA" smtClean="0"/>
              <a:t>14/01/2014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2C4B-851E-4084-8300-E34CE5895F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41EE-B66A-40D9-B8BF-4C7FCF8C4A4D}" type="datetimeFigureOut">
              <a:rPr lang="en-CA" smtClean="0"/>
              <a:t>14/01/2014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2C4B-851E-4084-8300-E34CE5895F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41EE-B66A-40D9-B8BF-4C7FCF8C4A4D}" type="datetimeFigureOut">
              <a:rPr lang="en-CA" smtClean="0"/>
              <a:t>14/01/2014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2C4B-851E-4084-8300-E34CE5895F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41EE-B66A-40D9-B8BF-4C7FCF8C4A4D}" type="datetimeFigureOut">
              <a:rPr lang="en-CA" smtClean="0"/>
              <a:t>14/01/2014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2C4B-851E-4084-8300-E34CE5895F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41EE-B66A-40D9-B8BF-4C7FCF8C4A4D}" type="datetimeFigureOut">
              <a:rPr lang="en-CA" smtClean="0"/>
              <a:t>14/01/2014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2C4B-851E-4084-8300-E34CE5895F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41EE-B66A-40D9-B8BF-4C7FCF8C4A4D}" type="datetimeFigureOut">
              <a:rPr lang="en-CA" smtClean="0"/>
              <a:t>14/01/2014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2C4B-851E-4084-8300-E34CE5895F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41EE-B66A-40D9-B8BF-4C7FCF8C4A4D}" type="datetimeFigureOut">
              <a:rPr lang="en-CA" smtClean="0"/>
              <a:t>14/01/2014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2C4B-851E-4084-8300-E34CE5895F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41EE-B66A-40D9-B8BF-4C7FCF8C4A4D}" type="datetimeFigureOut">
              <a:rPr lang="en-CA" smtClean="0"/>
              <a:t>14/01/2014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2C4B-851E-4084-8300-E34CE5895F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41EE-B66A-40D9-B8BF-4C7FCF8C4A4D}" type="datetimeFigureOut">
              <a:rPr lang="en-CA" smtClean="0"/>
              <a:t>14/01/2014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2C4B-851E-4084-8300-E34CE5895F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41EE-B66A-40D9-B8BF-4C7FCF8C4A4D}" type="datetimeFigureOut">
              <a:rPr lang="en-CA" smtClean="0"/>
              <a:t>14/01/2014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2C4B-851E-4084-8300-E34CE5895F03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41EE-B66A-40D9-B8BF-4C7FCF8C4A4D}" type="datetimeFigureOut">
              <a:rPr lang="en-CA" smtClean="0"/>
              <a:t>14/01/2014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A42C4B-851E-4084-8300-E34CE5895F03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4A42C4B-851E-4084-8300-E34CE5895F03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1B441EE-B66A-40D9-B8BF-4C7FCF8C4A4D}" type="datetimeFigureOut">
              <a:rPr lang="en-CA" smtClean="0"/>
              <a:t>14/01/2014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Income and Expenses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Jan 14</a:t>
            </a:r>
            <a:r>
              <a:rPr lang="en-CA" baseline="30000" dirty="0" smtClean="0"/>
              <a:t>th</a:t>
            </a:r>
            <a:r>
              <a:rPr lang="en-CA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Character Expenses Records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Get into your groups</a:t>
            </a:r>
          </a:p>
          <a:p>
            <a:r>
              <a:rPr lang="en-CA" dirty="0" smtClean="0"/>
              <a:t>Complete Character Expenses Handout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Fixed VS Variable Expenses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CA" dirty="0" smtClean="0"/>
              <a:t>What are some examples of expenses?</a:t>
            </a:r>
          </a:p>
          <a:p>
            <a:r>
              <a:rPr lang="en-CA" dirty="0" smtClean="0"/>
              <a:t>What do you think is a fixed expense?</a:t>
            </a:r>
          </a:p>
          <a:p>
            <a:pPr lvl="1"/>
            <a:r>
              <a:rPr lang="en-CA" dirty="0" smtClean="0"/>
              <a:t>Expenses that do not generally change from month to month (</a:t>
            </a:r>
            <a:r>
              <a:rPr lang="en-CA" dirty="0" err="1" smtClean="0"/>
              <a:t>eg</a:t>
            </a:r>
            <a:r>
              <a:rPr lang="en-CA" dirty="0" smtClean="0"/>
              <a:t>. Rent, most utilities, and car payments)</a:t>
            </a:r>
          </a:p>
          <a:p>
            <a:r>
              <a:rPr lang="en-CA" dirty="0" smtClean="0"/>
              <a:t>What do you think is a variable expense?</a:t>
            </a:r>
          </a:p>
          <a:p>
            <a:pPr lvl="1"/>
            <a:r>
              <a:rPr lang="en-CA" dirty="0" smtClean="0"/>
              <a:t>Expenses that easily change, like the amounts spent on food, entertainment, and clothing</a:t>
            </a:r>
          </a:p>
          <a:p>
            <a:r>
              <a:rPr lang="en-CA" dirty="0" smtClean="0"/>
              <a:t>It’s useful to divide expenses into fixed and variable categories, because is makes it easier to decide what can be changed if expenses exceed income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Teen Monthly Expenses Worksheet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do you think the average expenses of a Grand Forks </a:t>
            </a:r>
            <a:r>
              <a:rPr lang="en-CA" dirty="0" smtClean="0"/>
              <a:t>teenager </a:t>
            </a:r>
            <a:r>
              <a:rPr lang="en-CA" dirty="0" smtClean="0"/>
              <a:t>are?</a:t>
            </a:r>
          </a:p>
          <a:p>
            <a:pPr lvl="1"/>
            <a:r>
              <a:rPr lang="en-CA" dirty="0" smtClean="0"/>
              <a:t>Fill out your </a:t>
            </a:r>
            <a:r>
              <a:rPr lang="en-CA" dirty="0" smtClean="0"/>
              <a:t>monthly </a:t>
            </a:r>
            <a:r>
              <a:rPr lang="en-CA" dirty="0" smtClean="0"/>
              <a:t>expense sheet</a:t>
            </a:r>
          </a:p>
          <a:p>
            <a:pPr lvl="1"/>
            <a:r>
              <a:rPr lang="en-CA" dirty="0" smtClean="0"/>
              <a:t>Identify each expense as a </a:t>
            </a:r>
            <a:r>
              <a:rPr lang="en-CA" u="sng" dirty="0" smtClean="0"/>
              <a:t>need or a want </a:t>
            </a:r>
            <a:r>
              <a:rPr lang="en-CA" dirty="0" smtClean="0"/>
              <a:t>(N/W)</a:t>
            </a:r>
          </a:p>
          <a:p>
            <a:pPr lvl="1"/>
            <a:r>
              <a:rPr lang="en-CA" dirty="0" smtClean="0"/>
              <a:t>Once finished, discuss with a partner and be prepared to share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Savings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Who here is actively contributing to savings?</a:t>
            </a:r>
          </a:p>
          <a:p>
            <a:endParaRPr lang="en-CA" dirty="0" smtClean="0"/>
          </a:p>
          <a:p>
            <a:r>
              <a:rPr lang="en-CA" dirty="0" smtClean="0"/>
              <a:t>Savings </a:t>
            </a:r>
            <a:r>
              <a:rPr lang="en-CA" dirty="0" smtClean="0"/>
              <a:t>are not really an expense, but it is healthy to view savings as a regular monthly obligation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Quick Quiz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Monthly Income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You can convert income to a monthly amount using the following formulae:</a:t>
            </a:r>
          </a:p>
          <a:p>
            <a:pPr lvl="1"/>
            <a:r>
              <a:rPr lang="en-CA" dirty="0" smtClean="0"/>
              <a:t>Semi-monthly income x 2 = monthly income</a:t>
            </a:r>
          </a:p>
          <a:p>
            <a:pPr lvl="1"/>
            <a:r>
              <a:rPr lang="en-CA" dirty="0" smtClean="0"/>
              <a:t>Bi-weekly income x 2.17 = monthly income             		(the 2.17 comes from 26÷12)</a:t>
            </a:r>
          </a:p>
          <a:p>
            <a:pPr lvl="1"/>
            <a:r>
              <a:rPr lang="en-CA" dirty="0" smtClean="0"/>
              <a:t>Quarterly income ÷ 3 = monthly income</a:t>
            </a:r>
          </a:p>
          <a:p>
            <a:pPr lvl="1"/>
            <a:r>
              <a:rPr lang="en-CA" dirty="0" smtClean="0"/>
              <a:t>Yearly income ÷ 12 = monthly income</a:t>
            </a:r>
          </a:p>
          <a:p>
            <a:r>
              <a:rPr lang="en-CA" dirty="0" smtClean="0"/>
              <a:t>How would you calculate annual income?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Individually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dirty="0" smtClean="0"/>
              <a:t>List </a:t>
            </a:r>
            <a:r>
              <a:rPr lang="en-CA" dirty="0" smtClean="0"/>
              <a:t>your own income from various sources (gifts, part-time jobs, allowance, etc.)</a:t>
            </a:r>
          </a:p>
          <a:p>
            <a:pPr lvl="1"/>
            <a:r>
              <a:rPr lang="en-CA" dirty="0" smtClean="0"/>
              <a:t>Total your income</a:t>
            </a:r>
          </a:p>
          <a:p>
            <a:pPr lvl="1"/>
            <a:r>
              <a:rPr lang="en-CA" dirty="0" smtClean="0"/>
              <a:t>Project your income to determine an anticipated income after deductions </a:t>
            </a:r>
            <a:r>
              <a:rPr lang="en-CA" u="sng" dirty="0" smtClean="0"/>
              <a:t>over a month and a year</a:t>
            </a:r>
            <a:r>
              <a:rPr lang="en-CA" dirty="0" smtClean="0"/>
              <a:t>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Story Time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Rio’s Expenses</a:t>
            </a:r>
          </a:p>
          <a:p>
            <a:pPr lvl="1"/>
            <a:r>
              <a:rPr lang="en-CA" dirty="0" smtClean="0"/>
              <a:t>How much do you think Rio’s, or a celebrity’s, expenses might add up to?</a:t>
            </a:r>
          </a:p>
          <a:p>
            <a:pPr lvl="2"/>
            <a:r>
              <a:rPr lang="en-CA" dirty="0" smtClean="0"/>
              <a:t>Here’s a summary of the recent </a:t>
            </a:r>
            <a:r>
              <a:rPr lang="en-CA" u="sng" dirty="0" smtClean="0"/>
              <a:t>monthly</a:t>
            </a:r>
            <a:r>
              <a:rPr lang="en-CA" dirty="0" smtClean="0"/>
              <a:t> expenses reported in a divorce settlement for one celebrity: $102,000 on entertainment, gifts and vacations; $49,267 on mortgage payments; $16,000 on clothes; $4,758 on eating out; $2,500  on phone </a:t>
            </a:r>
            <a:r>
              <a:rPr lang="en-CA" dirty="0" smtClean="0"/>
              <a:t>bills</a:t>
            </a:r>
          </a:p>
          <a:p>
            <a:pPr lvl="2"/>
            <a:r>
              <a:rPr lang="en-CA" dirty="0" smtClean="0"/>
              <a:t>That’s a spending of $174, 525 in one month. If this was consistent spending, that = $2, 094, 300 annually. That is not </a:t>
            </a:r>
            <a:r>
              <a:rPr lang="en-CA" smtClean="0"/>
              <a:t>including taxes, agent fees etc.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Story Time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CA" dirty="0" smtClean="0"/>
              <a:t>What kinds of expenses could Rio expenses could Rio expect to have, or what kinds of expenses do you think a sports figure, model or entertainer might have?</a:t>
            </a:r>
          </a:p>
          <a:p>
            <a:pPr marL="1028700" lvl="1" indent="-571500">
              <a:buAutoNum type="romanLcParenR"/>
            </a:pPr>
            <a:r>
              <a:rPr lang="en-CA" dirty="0" smtClean="0"/>
              <a:t>Taxes (in BC, combined federal and provincial taxes range up to 43.7% of employment income</a:t>
            </a:r>
            <a:r>
              <a:rPr lang="en-CA" dirty="0" smtClean="0"/>
              <a:t>)</a:t>
            </a:r>
          </a:p>
          <a:p>
            <a:pPr marL="1394460" lvl="2" indent="-571500">
              <a:buAutoNum type="romanLcParenR"/>
            </a:pPr>
            <a:r>
              <a:rPr lang="en-CA" dirty="0" smtClean="0"/>
              <a:t>If Rio made 2 million, up to $874,000 could come off in tax</a:t>
            </a:r>
            <a:endParaRPr lang="en-CA" dirty="0" smtClean="0"/>
          </a:p>
          <a:p>
            <a:pPr marL="1028700" lvl="1" indent="-571500">
              <a:buAutoNum type="romanLcParenR"/>
            </a:pPr>
            <a:r>
              <a:rPr lang="en-CA" dirty="0" smtClean="0"/>
              <a:t>Agents’ fees (often 10 to 15 per cent of total income</a:t>
            </a:r>
            <a:r>
              <a:rPr lang="en-CA" dirty="0" smtClean="0"/>
              <a:t>)</a:t>
            </a:r>
          </a:p>
          <a:p>
            <a:pPr marL="1394460" lvl="2" indent="-571500">
              <a:buAutoNum type="romanLcParenR"/>
            </a:pPr>
            <a:r>
              <a:rPr lang="en-CA" dirty="0" smtClean="0"/>
              <a:t>For Rio, at 2 mill, this could range from 200 to 300 thousand</a:t>
            </a:r>
            <a:endParaRPr lang="en-CA" dirty="0" smtClean="0"/>
          </a:p>
          <a:p>
            <a:pPr marL="1028700" lvl="1" indent="-571500">
              <a:buAutoNum type="romanLcParenR"/>
            </a:pPr>
            <a:r>
              <a:rPr lang="en-CA" dirty="0" smtClean="0"/>
              <a:t>Fees for other professional advisers (lawyers, business managers, accountants, public relations and medial consultants, etc</a:t>
            </a:r>
            <a:r>
              <a:rPr lang="en-CA" dirty="0" smtClean="0"/>
              <a:t>.)</a:t>
            </a:r>
          </a:p>
          <a:p>
            <a:pPr marL="1028700" lvl="1" indent="-571500">
              <a:buAutoNum type="romanLcParenR"/>
            </a:pPr>
            <a:r>
              <a:rPr lang="en-CA" dirty="0" smtClean="0"/>
              <a:t>Just with tax and agent fees alone, Rio is left with 1 million….</a:t>
            </a:r>
            <a:endParaRPr lang="en-CA" dirty="0" smtClean="0"/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Story </a:t>
            </a:r>
            <a:r>
              <a:rPr lang="en-CA" dirty="0" smtClean="0"/>
              <a:t>Time cont.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620000" cy="4800600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iv) Studio and recording fees, technicians, back-up performers, etc.</a:t>
            </a:r>
          </a:p>
          <a:p>
            <a:pPr>
              <a:buNone/>
            </a:pPr>
            <a:r>
              <a:rPr lang="en-CA" dirty="0" smtClean="0"/>
              <a:t>v) Travelling and touring expenses</a:t>
            </a:r>
          </a:p>
          <a:p>
            <a:pPr>
              <a:buNone/>
            </a:pPr>
            <a:r>
              <a:rPr lang="en-CA" dirty="0" smtClean="0"/>
              <a:t>vi) clothing, costumes and personal expenses</a:t>
            </a:r>
          </a:p>
          <a:p>
            <a:pPr>
              <a:buNone/>
            </a:pPr>
            <a:r>
              <a:rPr lang="en-CA" dirty="0" smtClean="0"/>
              <a:t>vii) Cost of one or more houses and vehicles</a:t>
            </a:r>
          </a:p>
          <a:p>
            <a:pPr>
              <a:buNone/>
            </a:pPr>
            <a:r>
              <a:rPr lang="en-CA" dirty="0" smtClean="0"/>
              <a:t>viii) Security and domestic staff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Story Time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Why do you think some people spend more money than they have?</a:t>
            </a:r>
          </a:p>
          <a:p>
            <a:pPr lvl="1"/>
            <a:r>
              <a:rPr lang="en-CA" dirty="0" smtClean="0"/>
              <a:t>They don’t know what their expenses add up to</a:t>
            </a:r>
          </a:p>
          <a:p>
            <a:pPr lvl="1"/>
            <a:r>
              <a:rPr lang="en-CA" dirty="0" smtClean="0"/>
              <a:t>They don’t know exactly how much they have</a:t>
            </a:r>
          </a:p>
          <a:p>
            <a:pPr lvl="1"/>
            <a:r>
              <a:rPr lang="en-CA" dirty="0" smtClean="0"/>
              <a:t>They think they have so much money that they won’t spend it all</a:t>
            </a:r>
          </a:p>
          <a:p>
            <a:pPr lvl="1"/>
            <a:r>
              <a:rPr lang="en-CA" dirty="0" smtClean="0"/>
              <a:t>They are focusing on their immediate wants and not their long-term goals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“Consumption Function”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consumption function says that the amount people spend depends on their income, and that as income increases so does consumption.</a:t>
            </a:r>
          </a:p>
          <a:p>
            <a:r>
              <a:rPr lang="en-CA" dirty="0" smtClean="0"/>
              <a:t>Even if you have very high income, high expenses can exceed available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“Consumption Function”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has led to bankruptcy in the case of some high-profile stars:</a:t>
            </a:r>
          </a:p>
          <a:p>
            <a:pPr lvl="1"/>
            <a:r>
              <a:rPr lang="en-CA" dirty="0" smtClean="0"/>
              <a:t>Elton John</a:t>
            </a:r>
          </a:p>
          <a:p>
            <a:pPr lvl="1"/>
            <a:r>
              <a:rPr lang="en-CA" dirty="0" smtClean="0"/>
              <a:t>Willie Nelson</a:t>
            </a:r>
          </a:p>
          <a:p>
            <a:pPr lvl="1"/>
            <a:r>
              <a:rPr lang="en-CA" dirty="0" smtClean="0"/>
              <a:t>Walt Disney</a:t>
            </a:r>
          </a:p>
          <a:p>
            <a:pPr lvl="1"/>
            <a:r>
              <a:rPr lang="en-CA" dirty="0" smtClean="0"/>
              <a:t>Donald Trump</a:t>
            </a:r>
          </a:p>
          <a:p>
            <a:pPr lvl="1"/>
            <a:r>
              <a:rPr lang="en-CA" dirty="0" smtClean="0"/>
              <a:t>Mike Tyson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82</TotalTime>
  <Words>666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Income and Expenses</vt:lpstr>
      <vt:lpstr>Monthly Income</vt:lpstr>
      <vt:lpstr>Individually</vt:lpstr>
      <vt:lpstr>Story Time</vt:lpstr>
      <vt:lpstr>Story Time</vt:lpstr>
      <vt:lpstr>Story Time cont. </vt:lpstr>
      <vt:lpstr>Story Time</vt:lpstr>
      <vt:lpstr>“Consumption Function”</vt:lpstr>
      <vt:lpstr>“Consumption Function”</vt:lpstr>
      <vt:lpstr>Character Expenses Records</vt:lpstr>
      <vt:lpstr>Fixed VS Variable Expenses</vt:lpstr>
      <vt:lpstr>Teen Monthly Expenses Worksheet</vt:lpstr>
      <vt:lpstr>Savings</vt:lpstr>
      <vt:lpstr>Quick 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and Expenses</dc:title>
  <dc:creator>Matt</dc:creator>
  <cp:lastModifiedBy>Robyn Grey</cp:lastModifiedBy>
  <cp:revision>14</cp:revision>
  <dcterms:created xsi:type="dcterms:W3CDTF">2014-01-14T04:22:36Z</dcterms:created>
  <dcterms:modified xsi:type="dcterms:W3CDTF">2014-01-14T16:10:14Z</dcterms:modified>
</cp:coreProperties>
</file>