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66D9-A85E-4128-9D62-3F033AEF2580}" type="datetimeFigureOut">
              <a:rPr lang="en-CA" smtClean="0"/>
              <a:t>13/01/2014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ED05F-B435-42AE-BC9C-11E5E873E99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66D9-A85E-4128-9D62-3F033AEF2580}" type="datetimeFigureOut">
              <a:rPr lang="en-CA" smtClean="0"/>
              <a:t>13/01/2014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ED05F-B435-42AE-BC9C-11E5E873E99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66D9-A85E-4128-9D62-3F033AEF2580}" type="datetimeFigureOut">
              <a:rPr lang="en-CA" smtClean="0"/>
              <a:t>13/01/2014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ED05F-B435-42AE-BC9C-11E5E873E99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66D9-A85E-4128-9D62-3F033AEF2580}" type="datetimeFigureOut">
              <a:rPr lang="en-CA" smtClean="0"/>
              <a:t>13/01/2014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ED05F-B435-42AE-BC9C-11E5E873E99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66D9-A85E-4128-9D62-3F033AEF2580}" type="datetimeFigureOut">
              <a:rPr lang="en-CA" smtClean="0"/>
              <a:t>13/01/2014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ED05F-B435-42AE-BC9C-11E5E873E99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66D9-A85E-4128-9D62-3F033AEF2580}" type="datetimeFigureOut">
              <a:rPr lang="en-CA" smtClean="0"/>
              <a:t>13/01/2014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ED05F-B435-42AE-BC9C-11E5E873E99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66D9-A85E-4128-9D62-3F033AEF2580}" type="datetimeFigureOut">
              <a:rPr lang="en-CA" smtClean="0"/>
              <a:t>13/01/2014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ED05F-B435-42AE-BC9C-11E5E873E99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66D9-A85E-4128-9D62-3F033AEF2580}" type="datetimeFigureOut">
              <a:rPr lang="en-CA" smtClean="0"/>
              <a:t>13/01/2014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ED05F-B435-42AE-BC9C-11E5E873E99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66D9-A85E-4128-9D62-3F033AEF2580}" type="datetimeFigureOut">
              <a:rPr lang="en-CA" smtClean="0"/>
              <a:t>13/01/2014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ED05F-B435-42AE-BC9C-11E5E873E99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66D9-A85E-4128-9D62-3F033AEF2580}" type="datetimeFigureOut">
              <a:rPr lang="en-CA" smtClean="0"/>
              <a:t>13/01/2014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ED05F-B435-42AE-BC9C-11E5E873E99E}" type="slidenum">
              <a:rPr lang="en-CA" smtClean="0"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66D9-A85E-4128-9D62-3F033AEF2580}" type="datetimeFigureOut">
              <a:rPr lang="en-CA" smtClean="0"/>
              <a:t>13/01/2014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BED05F-B435-42AE-BC9C-11E5E873E99E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5BED05F-B435-42AE-BC9C-11E5E873E99E}" type="slidenum">
              <a:rPr lang="en-CA" smtClean="0"/>
              <a:t>‹#›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E72366D9-A85E-4128-9D62-3F033AEF2580}" type="datetimeFigureOut">
              <a:rPr lang="en-CA" smtClean="0"/>
              <a:t>13/01/2014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Income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Monday, </a:t>
            </a:r>
            <a:r>
              <a:rPr lang="en-CA" smtClean="0"/>
              <a:t>Jan </a:t>
            </a:r>
            <a:r>
              <a:rPr lang="en-CA" smtClean="0"/>
              <a:t>13</a:t>
            </a:r>
            <a:r>
              <a:rPr lang="en-CA" baseline="30000" smtClean="0"/>
              <a:t>th</a:t>
            </a:r>
            <a:r>
              <a:rPr lang="en-CA" smtClean="0"/>
              <a:t> 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Pay Stub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 smtClean="0"/>
              <a:t>Income Tax</a:t>
            </a:r>
            <a:r>
              <a:rPr lang="en-CA" dirty="0" smtClean="0"/>
              <a:t>: </a:t>
            </a:r>
          </a:p>
          <a:p>
            <a:pPr lvl="1"/>
            <a:r>
              <a:rPr lang="en-CA" dirty="0" smtClean="0"/>
              <a:t>a portion of your income that is sent to the Governments of Canada and BC to pay for federal and provincial government services</a:t>
            </a:r>
          </a:p>
          <a:p>
            <a:pPr lvl="1"/>
            <a:r>
              <a:rPr lang="en-CA" dirty="0" smtClean="0"/>
              <a:t>The federal, provincial and territorial governments require you to pay a portion of your income in tax so that the government will have money to operate through the year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Pay Stub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b="1" dirty="0" smtClean="0"/>
              <a:t>Income Tax</a:t>
            </a:r>
            <a:r>
              <a:rPr lang="en-CA" dirty="0" smtClean="0"/>
              <a:t>:</a:t>
            </a:r>
          </a:p>
          <a:p>
            <a:pPr lvl="2"/>
            <a:r>
              <a:rPr lang="en-CA" dirty="0" smtClean="0"/>
              <a:t>Paid on your total income, minus a number of allowable deductions. </a:t>
            </a:r>
          </a:p>
          <a:p>
            <a:pPr lvl="2"/>
            <a:r>
              <a:rPr lang="en-CA" dirty="0" err="1" smtClean="0"/>
              <a:t>Eg</a:t>
            </a:r>
            <a:r>
              <a:rPr lang="en-CA" dirty="0" smtClean="0"/>
              <a:t>. </a:t>
            </a:r>
            <a:r>
              <a:rPr lang="en-CA" b="1" dirty="0" smtClean="0"/>
              <a:t>Basic personal amount</a:t>
            </a:r>
            <a:r>
              <a:rPr lang="en-CA" dirty="0" smtClean="0"/>
              <a:t> </a:t>
            </a:r>
            <a:r>
              <a:rPr lang="en-CA" dirty="0" smtClean="0">
                <a:sym typeface="Wingdings" pitchFamily="2" charset="2"/>
              </a:rPr>
              <a:t> people who have taxable income of less than $10,320 paid no tax</a:t>
            </a:r>
          </a:p>
          <a:p>
            <a:pPr lvl="3"/>
            <a:r>
              <a:rPr lang="en-CA" dirty="0" smtClean="0">
                <a:sym typeface="Wingdings" pitchFamily="2" charset="2"/>
              </a:rPr>
              <a:t>People who earned more that that could pay between 15 and 29% of their taxable income (federal) and 5.06 to 14.7% (BC)</a:t>
            </a:r>
            <a:endParaRPr lang="en-CA" dirty="0" smtClean="0"/>
          </a:p>
          <a:p>
            <a:pPr lvl="1"/>
            <a:r>
              <a:rPr lang="en-CA" dirty="0" smtClean="0"/>
              <a:t>Canada has a </a:t>
            </a:r>
            <a:r>
              <a:rPr lang="en-CA" b="1" dirty="0" smtClean="0"/>
              <a:t>progressive tax system</a:t>
            </a:r>
            <a:r>
              <a:rPr lang="en-CA" dirty="0" smtClean="0"/>
              <a:t>, meaning that those who have higher earnings pay a higher percentage of their income in taxes</a:t>
            </a:r>
          </a:p>
          <a:p>
            <a:pPr lvl="2">
              <a:buNone/>
            </a:pPr>
            <a:endParaRPr lang="en-CA" dirty="0" smtClean="0"/>
          </a:p>
          <a:p>
            <a:pPr lvl="1"/>
            <a:endParaRPr lang="en-CA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Pay Stub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b="1" dirty="0" smtClean="0"/>
              <a:t>Income Tax</a:t>
            </a:r>
            <a:r>
              <a:rPr lang="en-CA" dirty="0" smtClean="0"/>
              <a:t>:</a:t>
            </a:r>
          </a:p>
          <a:p>
            <a:pPr lvl="1"/>
            <a:r>
              <a:rPr lang="en-CA" dirty="0" smtClean="0"/>
              <a:t>Not always deducted at the source (by the employer)</a:t>
            </a:r>
          </a:p>
          <a:p>
            <a:pPr lvl="1"/>
            <a:r>
              <a:rPr lang="en-CA" dirty="0" smtClean="0"/>
              <a:t>Tax may not be deducted if:</a:t>
            </a:r>
          </a:p>
          <a:p>
            <a:pPr lvl="2"/>
            <a:r>
              <a:rPr lang="en-CA" dirty="0" smtClean="0"/>
              <a:t>Your projected income for the year is below the amount of the basic exemption</a:t>
            </a:r>
          </a:p>
          <a:p>
            <a:pPr lvl="2"/>
            <a:r>
              <a:rPr lang="en-CA" dirty="0" smtClean="0"/>
              <a:t>You do contract work that is not regular employment</a:t>
            </a:r>
          </a:p>
          <a:p>
            <a:pPr lvl="1"/>
            <a:r>
              <a:rPr lang="en-CA" dirty="0" smtClean="0"/>
              <a:t>Whether tax is deducted or not, you are responsible for reporting and paying any income tax you owe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Pay Stub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CA" b="1" dirty="0" smtClean="0"/>
              <a:t>Canada Pension Plan (CPP)</a:t>
            </a:r>
            <a:r>
              <a:rPr lang="en-CA" dirty="0" smtClean="0"/>
              <a:t>:</a:t>
            </a:r>
          </a:p>
          <a:p>
            <a:pPr marL="742950" lvl="2" indent="-342900"/>
            <a:r>
              <a:rPr lang="en-CA" dirty="0" smtClean="0"/>
              <a:t>Percentage of gross income paid by employees and employers to provide income when workers retire or become disabled</a:t>
            </a:r>
          </a:p>
          <a:p>
            <a:r>
              <a:rPr lang="en-CA" b="1" dirty="0" smtClean="0"/>
              <a:t>Employment Insurance</a:t>
            </a:r>
            <a:r>
              <a:rPr lang="en-CA" dirty="0" smtClean="0"/>
              <a:t>:</a:t>
            </a:r>
          </a:p>
          <a:p>
            <a:pPr lvl="1"/>
            <a:r>
              <a:rPr lang="en-CA" dirty="0" smtClean="0"/>
              <a:t>percentage of gross income paid by employees and employers to provide temporary payments if workers become unemployed</a:t>
            </a:r>
          </a:p>
          <a:p>
            <a:pPr lvl="1"/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Group Work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Please get into your groups </a:t>
            </a:r>
            <a:r>
              <a:rPr lang="en-CA" dirty="0" smtClean="0"/>
              <a:t>(for </a:t>
            </a:r>
            <a:r>
              <a:rPr lang="en-CA" dirty="0" smtClean="0"/>
              <a:t>your </a:t>
            </a:r>
            <a:r>
              <a:rPr lang="en-CA" dirty="0" smtClean="0"/>
              <a:t>characters): </a:t>
            </a:r>
            <a:endParaRPr lang="en-CA" dirty="0" smtClean="0"/>
          </a:p>
          <a:p>
            <a:pPr lvl="1"/>
            <a:r>
              <a:rPr lang="en-CA" dirty="0" smtClean="0"/>
              <a:t>Luna, Nikos, Rio, Sienna, Indigo, Quinn, Kane, Gaia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Monthly Income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Many paycheques are bi-weekly (every two weeks) or semi-monthly (twice a month</a:t>
            </a:r>
            <a:r>
              <a:rPr lang="en-CA" dirty="0" smtClean="0"/>
              <a:t>)</a:t>
            </a:r>
          </a:p>
          <a:p>
            <a:endParaRPr lang="en-CA" dirty="0" smtClean="0"/>
          </a:p>
          <a:p>
            <a:r>
              <a:rPr lang="en-CA" dirty="0" smtClean="0"/>
              <a:t>Other types of income may be quarterly (four times a year), annual (once a year), or irregular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Monthly Income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You can convert income to a monthly amount using the following formulae:</a:t>
            </a:r>
          </a:p>
          <a:p>
            <a:pPr lvl="1"/>
            <a:r>
              <a:rPr lang="en-CA" dirty="0" smtClean="0"/>
              <a:t>Semi-monthly income x 2 = monthly income</a:t>
            </a:r>
          </a:p>
          <a:p>
            <a:pPr lvl="1"/>
            <a:r>
              <a:rPr lang="en-CA" dirty="0" smtClean="0"/>
              <a:t>Bi-weekly income x 2.17 = monthly income             		(the 2.17 comes from 26÷12)</a:t>
            </a:r>
          </a:p>
          <a:p>
            <a:pPr lvl="1"/>
            <a:r>
              <a:rPr lang="en-CA" dirty="0" smtClean="0"/>
              <a:t>Quarterly income ÷ 3 = monthly income</a:t>
            </a:r>
          </a:p>
          <a:p>
            <a:pPr lvl="1"/>
            <a:r>
              <a:rPr lang="en-CA" dirty="0" smtClean="0"/>
              <a:t>Yearly income ÷ 12 = monthly </a:t>
            </a:r>
            <a:r>
              <a:rPr lang="en-CA" dirty="0" smtClean="0"/>
              <a:t>income</a:t>
            </a:r>
          </a:p>
          <a:p>
            <a:pPr lvl="1"/>
            <a:endParaRPr lang="en-CA" dirty="0" smtClean="0"/>
          </a:p>
          <a:p>
            <a:r>
              <a:rPr lang="en-CA" dirty="0" smtClean="0"/>
              <a:t>How would you calculate annual income?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Group Work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Handout 5-2: </a:t>
            </a:r>
          </a:p>
          <a:p>
            <a:pPr lvl="1"/>
            <a:r>
              <a:rPr lang="en-CA" dirty="0" smtClean="0"/>
              <a:t>Use income records to complete the handout</a:t>
            </a:r>
          </a:p>
          <a:p>
            <a:pPr lvl="1">
              <a:buNone/>
            </a:pP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Individually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Handout 5-3:</a:t>
            </a:r>
          </a:p>
          <a:p>
            <a:pPr lvl="1"/>
            <a:r>
              <a:rPr lang="en-CA" dirty="0" smtClean="0"/>
              <a:t>List your own income from various sources (gifts, part-time jobs, allowance, etc.)</a:t>
            </a:r>
          </a:p>
          <a:p>
            <a:pPr lvl="1"/>
            <a:r>
              <a:rPr lang="en-CA" dirty="0" smtClean="0"/>
              <a:t>Total your income</a:t>
            </a:r>
          </a:p>
          <a:p>
            <a:pPr lvl="1"/>
            <a:r>
              <a:rPr lang="en-CA" dirty="0" smtClean="0"/>
              <a:t>Project your income to determine an anticipated income after deductions </a:t>
            </a:r>
            <a:r>
              <a:rPr lang="en-CA" u="sng" dirty="0" smtClean="0"/>
              <a:t>over a month and a year</a:t>
            </a:r>
            <a:r>
              <a:rPr lang="en-CA" dirty="0" smtClean="0"/>
              <a:t>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Priorities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Priority 1</a:t>
            </a:r>
          </a:p>
          <a:p>
            <a:pPr lvl="1"/>
            <a:r>
              <a:rPr lang="en-CA" dirty="0" smtClean="0"/>
              <a:t>Essential to </a:t>
            </a:r>
            <a:r>
              <a:rPr lang="en-CA" dirty="0" smtClean="0"/>
              <a:t>life</a:t>
            </a:r>
          </a:p>
          <a:p>
            <a:pPr lvl="1"/>
            <a:endParaRPr lang="en-CA" dirty="0" smtClean="0"/>
          </a:p>
          <a:p>
            <a:r>
              <a:rPr lang="en-CA" dirty="0" smtClean="0"/>
              <a:t>Priority 2</a:t>
            </a:r>
          </a:p>
          <a:p>
            <a:pPr lvl="1"/>
            <a:r>
              <a:rPr lang="en-CA" dirty="0" smtClean="0"/>
              <a:t>Not essential to life, but </a:t>
            </a:r>
            <a:r>
              <a:rPr lang="en-CA" dirty="0" smtClean="0"/>
              <a:t>important</a:t>
            </a:r>
          </a:p>
          <a:p>
            <a:pPr lvl="1"/>
            <a:endParaRPr lang="en-CA" dirty="0" smtClean="0"/>
          </a:p>
          <a:p>
            <a:r>
              <a:rPr lang="en-CA" dirty="0" smtClean="0"/>
              <a:t>Priority 3</a:t>
            </a:r>
          </a:p>
          <a:p>
            <a:pPr lvl="1"/>
            <a:r>
              <a:rPr lang="en-CA" dirty="0" smtClean="0"/>
              <a:t>Neither essential, nor important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Needs VS Wants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200" dirty="0" smtClean="0"/>
              <a:t>In a well developed paragraph, explain how the media turns wants into needs through advertising.</a:t>
            </a:r>
            <a:endParaRPr lang="en-CA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Story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What sources of income was Rio planning to have as a professional athlete</a:t>
            </a:r>
            <a:r>
              <a:rPr lang="en-CA" dirty="0" smtClean="0"/>
              <a:t>?</a:t>
            </a:r>
          </a:p>
          <a:p>
            <a:endParaRPr lang="en-CA" dirty="0" smtClean="0"/>
          </a:p>
          <a:p>
            <a:r>
              <a:rPr lang="en-CA" dirty="0" smtClean="0"/>
              <a:t>What are some other sources of income that a professional athlete or celebrity could have</a:t>
            </a:r>
            <a:r>
              <a:rPr lang="en-CA" dirty="0" smtClean="0"/>
              <a:t>?</a:t>
            </a:r>
          </a:p>
          <a:p>
            <a:endParaRPr lang="en-CA" dirty="0" smtClean="0"/>
          </a:p>
          <a:p>
            <a:r>
              <a:rPr lang="en-CA" dirty="0" smtClean="0"/>
              <a:t>Rio talked about making 2 million a year, how much money do you think sport figured and celebrities make?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Story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Does that sound like enough money to meet Rio’s, or another celebrity’s, needs and wants</a:t>
            </a:r>
            <a:r>
              <a:rPr lang="en-CA" dirty="0" smtClean="0"/>
              <a:t>?</a:t>
            </a:r>
          </a:p>
          <a:p>
            <a:endParaRPr lang="en-CA" dirty="0" smtClean="0"/>
          </a:p>
          <a:p>
            <a:r>
              <a:rPr lang="en-CA" dirty="0" smtClean="0"/>
              <a:t>How does Rio’s dream compare with that of a business owner, </a:t>
            </a:r>
            <a:r>
              <a:rPr lang="en-CA" dirty="0"/>
              <a:t>a</a:t>
            </a:r>
            <a:r>
              <a:rPr lang="en-CA" dirty="0" smtClean="0"/>
              <a:t> professional, a trade-worker, or a student?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Student Sources of Income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CA" dirty="0" smtClean="0"/>
              <a:t>Typical </a:t>
            </a:r>
            <a:r>
              <a:rPr lang="en-CA" dirty="0" smtClean="0"/>
              <a:t>sources of student income include:</a:t>
            </a:r>
          </a:p>
          <a:p>
            <a:pPr lvl="1"/>
            <a:r>
              <a:rPr lang="en-CA" dirty="0" smtClean="0"/>
              <a:t>Allowances and gifts</a:t>
            </a:r>
          </a:p>
          <a:p>
            <a:pPr lvl="1"/>
            <a:r>
              <a:rPr lang="en-CA" dirty="0" smtClean="0"/>
              <a:t>Wages and tips</a:t>
            </a:r>
          </a:p>
          <a:p>
            <a:pPr lvl="1"/>
            <a:r>
              <a:rPr lang="en-CA" dirty="0" smtClean="0"/>
              <a:t>Payments for occasional work</a:t>
            </a:r>
          </a:p>
          <a:p>
            <a:pPr lvl="1"/>
            <a:r>
              <a:rPr lang="en-CA" dirty="0" smtClean="0"/>
              <a:t>Income from personal business</a:t>
            </a:r>
          </a:p>
          <a:p>
            <a:pPr lvl="1"/>
            <a:r>
              <a:rPr lang="en-CA" dirty="0" smtClean="0"/>
              <a:t>Income from government sources</a:t>
            </a:r>
          </a:p>
          <a:p>
            <a:pPr lvl="1"/>
            <a:r>
              <a:rPr lang="en-CA" dirty="0" smtClean="0"/>
              <a:t>Income from investments</a:t>
            </a:r>
          </a:p>
          <a:p>
            <a:pPr lvl="1"/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pPr>
              <a:buNone/>
            </a:pP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Pay Stub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 smtClean="0"/>
              <a:t>General Information: </a:t>
            </a:r>
            <a:r>
              <a:rPr lang="en-CA" dirty="0" smtClean="0"/>
              <a:t>name, employee number, </a:t>
            </a:r>
            <a:r>
              <a:rPr lang="en-CA" u="sng" dirty="0" smtClean="0"/>
              <a:t>pay period</a:t>
            </a:r>
            <a:r>
              <a:rPr lang="en-CA" dirty="0" smtClean="0"/>
              <a:t>, cheque number, etc</a:t>
            </a:r>
            <a:r>
              <a:rPr lang="en-CA" dirty="0" smtClean="0"/>
              <a:t>.</a:t>
            </a:r>
          </a:p>
          <a:p>
            <a:endParaRPr lang="en-CA" dirty="0" smtClean="0"/>
          </a:p>
          <a:p>
            <a:r>
              <a:rPr lang="en-CA" b="1" dirty="0" smtClean="0"/>
              <a:t>Earnings:</a:t>
            </a:r>
            <a:r>
              <a:rPr lang="en-CA" dirty="0" smtClean="0"/>
              <a:t> </a:t>
            </a:r>
          </a:p>
          <a:p>
            <a:pPr lvl="1"/>
            <a:r>
              <a:rPr lang="en-CA" dirty="0" smtClean="0"/>
              <a:t>type of earnings (regular, overtime, etc.)</a:t>
            </a:r>
          </a:p>
          <a:p>
            <a:pPr lvl="1"/>
            <a:r>
              <a:rPr lang="en-CA" dirty="0" smtClean="0"/>
              <a:t>hours or days worked</a:t>
            </a:r>
          </a:p>
          <a:p>
            <a:pPr lvl="1"/>
            <a:r>
              <a:rPr lang="en-CA" dirty="0" smtClean="0"/>
              <a:t>amount earned in a current period</a:t>
            </a:r>
          </a:p>
          <a:p>
            <a:pPr lvl="1"/>
            <a:r>
              <a:rPr lang="en-CA" dirty="0" smtClean="0"/>
              <a:t>year-to-date (YTD).</a:t>
            </a:r>
          </a:p>
          <a:p>
            <a:pPr>
              <a:buNone/>
            </a:pPr>
            <a:endParaRPr lang="en-CA" dirty="0" smtClean="0"/>
          </a:p>
          <a:p>
            <a:endParaRPr lang="en-CA" dirty="0" smtClean="0"/>
          </a:p>
          <a:p>
            <a:pPr>
              <a:buNone/>
            </a:pP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Pay Stub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b="1" dirty="0" smtClean="0"/>
              <a:t>Deductions</a:t>
            </a:r>
            <a:r>
              <a:rPr lang="en-CA" dirty="0" smtClean="0"/>
              <a:t>: </a:t>
            </a:r>
          </a:p>
          <a:p>
            <a:pPr lvl="1"/>
            <a:r>
              <a:rPr lang="en-CA" dirty="0" smtClean="0"/>
              <a:t>income tax, employment insurance, Canadian Pension Plan</a:t>
            </a:r>
          </a:p>
          <a:p>
            <a:pPr lvl="1"/>
            <a:r>
              <a:rPr lang="en-CA" dirty="0" smtClean="0"/>
              <a:t>may also include union dues, medical plan and extended medical coverage, life and disability insurance, savings plans, etc. </a:t>
            </a:r>
          </a:p>
          <a:p>
            <a:pPr lvl="1"/>
            <a:r>
              <a:rPr lang="en-CA" u="sng" dirty="0" smtClean="0"/>
              <a:t>Deductions</a:t>
            </a:r>
            <a:r>
              <a:rPr lang="en-CA" dirty="0" smtClean="0"/>
              <a:t> = automatic payments to government and other organizations that your employer makes on your behalf to pay services or benefits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Pay Stub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 smtClean="0"/>
              <a:t>Vacation Pay</a:t>
            </a:r>
            <a:r>
              <a:rPr lang="en-CA" dirty="0" smtClean="0"/>
              <a:t>: </a:t>
            </a:r>
          </a:p>
          <a:p>
            <a:pPr lvl="1"/>
            <a:r>
              <a:rPr lang="en-CA" dirty="0" smtClean="0"/>
              <a:t>Employees are entitled to be paid four per cent of their total wages (six per cent after five days) for vacation pay.</a:t>
            </a:r>
          </a:p>
          <a:p>
            <a:pPr lvl="1"/>
            <a:r>
              <a:rPr lang="en-CA" dirty="0" smtClean="0"/>
              <a:t>This lets employees take two or three weeks of vacation with pay</a:t>
            </a:r>
          </a:p>
          <a:p>
            <a:pPr lvl="1"/>
            <a:r>
              <a:rPr lang="en-CA" dirty="0" smtClean="0"/>
              <a:t>Casual and part-time employees often receive their vacation pay on each paycheque</a:t>
            </a:r>
          </a:p>
          <a:p>
            <a:endParaRPr lang="en-CA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271</TotalTime>
  <Words>732</Words>
  <Application>Microsoft Office PowerPoint</Application>
  <PresentationFormat>On-screen Show (4:3)</PresentationFormat>
  <Paragraphs>97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Adjacency</vt:lpstr>
      <vt:lpstr>Income</vt:lpstr>
      <vt:lpstr>Priorities</vt:lpstr>
      <vt:lpstr>Needs VS Wants</vt:lpstr>
      <vt:lpstr>Story</vt:lpstr>
      <vt:lpstr>Story</vt:lpstr>
      <vt:lpstr>Student Sources of Income</vt:lpstr>
      <vt:lpstr>Pay Stub</vt:lpstr>
      <vt:lpstr>Pay Stub</vt:lpstr>
      <vt:lpstr>Pay Stub</vt:lpstr>
      <vt:lpstr>Pay Stub</vt:lpstr>
      <vt:lpstr>Pay Stub</vt:lpstr>
      <vt:lpstr>Pay Stub</vt:lpstr>
      <vt:lpstr>Pay Stub</vt:lpstr>
      <vt:lpstr>Group Work</vt:lpstr>
      <vt:lpstr>Monthly Income</vt:lpstr>
      <vt:lpstr>Monthly Income</vt:lpstr>
      <vt:lpstr>Group Work</vt:lpstr>
      <vt:lpstr>Individually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Income</dc:title>
  <dc:creator>Matt</dc:creator>
  <cp:lastModifiedBy>Robyn Grey</cp:lastModifiedBy>
  <cp:revision>20</cp:revision>
  <dcterms:created xsi:type="dcterms:W3CDTF">2014-01-13T02:40:47Z</dcterms:created>
  <dcterms:modified xsi:type="dcterms:W3CDTF">2014-01-13T17:33:34Z</dcterms:modified>
</cp:coreProperties>
</file>