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9F1B-9D25-9C4B-AE25-4EBE1CC0C31E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59D102-68EC-324B-B33F-2C6C7659B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9F1B-9D25-9C4B-AE25-4EBE1CC0C31E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D102-68EC-324B-B33F-2C6C7659B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9F1B-9D25-9C4B-AE25-4EBE1CC0C31E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D102-68EC-324B-B33F-2C6C7659B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9F1B-9D25-9C4B-AE25-4EBE1CC0C31E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D102-68EC-324B-B33F-2C6C7659B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9F1B-9D25-9C4B-AE25-4EBE1CC0C31E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59D102-68EC-324B-B33F-2C6C7659BF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9F1B-9D25-9C4B-AE25-4EBE1CC0C31E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D102-68EC-324B-B33F-2C6C7659B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9F1B-9D25-9C4B-AE25-4EBE1CC0C31E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D102-68EC-324B-B33F-2C6C7659B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9F1B-9D25-9C4B-AE25-4EBE1CC0C31E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D102-68EC-324B-B33F-2C6C7659B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9F1B-9D25-9C4B-AE25-4EBE1CC0C31E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D102-68EC-324B-B33F-2C6C7659B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9F1B-9D25-9C4B-AE25-4EBE1CC0C31E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D102-68EC-324B-B33F-2C6C7659BF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9F1B-9D25-9C4B-AE25-4EBE1CC0C31E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59D102-68EC-324B-B33F-2C6C7659BF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4BF9F1B-9D25-9C4B-AE25-4EBE1CC0C31E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059D102-68EC-324B-B33F-2C6C7659BF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5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2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it 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well-developed paragraph detailing a personal experience with conflict in your own life. </a:t>
            </a:r>
          </a:p>
          <a:p>
            <a:endParaRPr lang="en-US" dirty="0"/>
          </a:p>
          <a:p>
            <a:r>
              <a:rPr lang="en-US" dirty="0" smtClean="0"/>
              <a:t>Title it accordingly (the kind of conflict) e.g. “Mrs. Grey versus the Bear” (or something like that)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i="1" dirty="0" smtClean="0"/>
              <a:t>In a classic case of man, or rather, woman versus nature, I found myself in a battle of wills against a feisty mama bear one October evening</a:t>
            </a:r>
            <a:r>
              <a:rPr lang="en-US" dirty="0" smtClean="0"/>
              <a:t>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93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Written Response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Finish Grace Period Plot Summary/Diagram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Discuss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Inciting Incident/Conflict mini lesson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Application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047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61682"/>
          </a:xfrm>
        </p:spPr>
        <p:txBody>
          <a:bodyPr/>
          <a:lstStyle/>
          <a:p>
            <a:r>
              <a:rPr lang="en-US" dirty="0" smtClean="0"/>
              <a:t>Respond.</a:t>
            </a:r>
            <a:endParaRPr lang="en-US" dirty="0"/>
          </a:p>
        </p:txBody>
      </p:sp>
      <p:pic>
        <p:nvPicPr>
          <p:cNvPr id="7" name="Picture 6" descr="popularsm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1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82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“Grace Period”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Grab a copy of </a:t>
            </a:r>
            <a:r>
              <a:rPr lang="en-US" sz="2800" i="1" dirty="0" smtClean="0"/>
              <a:t>Inside Stories </a:t>
            </a:r>
            <a:r>
              <a:rPr lang="en-US" sz="2800" dirty="0" smtClean="0"/>
              <a:t>and review “Grace Period”.</a:t>
            </a:r>
          </a:p>
          <a:p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Continue your plot summary from yesterday (rising action, climax, denouement).</a:t>
            </a:r>
          </a:p>
          <a:p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Be prepared to discuss.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577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027333" cy="1371600"/>
          </a:xfrm>
        </p:spPr>
        <p:txBody>
          <a:bodyPr/>
          <a:lstStyle/>
          <a:p>
            <a:r>
              <a:rPr lang="en-US" dirty="0" smtClean="0"/>
              <a:t>ANOTHER plot Feature—Inciting Incident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notes </a:t>
            </a:r>
            <a:r>
              <a:rPr lang="en-US" dirty="0" smtClean="0">
                <a:sym typeface="Wingdings"/>
              </a:rPr>
              <a:t> </a:t>
            </a:r>
          </a:p>
          <a:p>
            <a:endParaRPr lang="en-US" dirty="0">
              <a:sym typeface="Wingding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Inciting comes from the Latin word </a:t>
            </a:r>
            <a:r>
              <a:rPr lang="en-US" i="1" dirty="0" err="1"/>
              <a:t>incitare</a:t>
            </a:r>
            <a:r>
              <a:rPr lang="en-US" dirty="0"/>
              <a:t> which means “to put into rapid motion, urge, encourage, and stimulate.”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And </a:t>
            </a:r>
            <a:r>
              <a:rPr lang="en-US" dirty="0"/>
              <a:t>that’s exactly what your inciting incident is: it’s an event that catalyzes your hero to “go into motion” and take action.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What it does:</a:t>
            </a:r>
            <a:endParaRPr lang="en-US" dirty="0"/>
          </a:p>
          <a:p>
            <a:pPr marL="800100" lvl="1" indent="-342900"/>
            <a:r>
              <a:rPr lang="en-US" dirty="0"/>
              <a:t>it </a:t>
            </a:r>
            <a:r>
              <a:rPr lang="en-US" dirty="0">
                <a:solidFill>
                  <a:srgbClr val="FF0000"/>
                </a:solidFill>
              </a:rPr>
              <a:t>jolts</a:t>
            </a:r>
            <a:r>
              <a:rPr lang="en-US" dirty="0"/>
              <a:t> your hero out of his everyday routine</a:t>
            </a:r>
          </a:p>
          <a:p>
            <a:pPr marL="800100" lvl="1" indent="-342900"/>
            <a:r>
              <a:rPr lang="en-US" dirty="0"/>
              <a:t>it is the event which </a:t>
            </a:r>
            <a:r>
              <a:rPr lang="en-US" dirty="0">
                <a:solidFill>
                  <a:srgbClr val="FF0000"/>
                </a:solidFill>
              </a:rPr>
              <a:t>sparks</a:t>
            </a:r>
            <a:r>
              <a:rPr lang="en-US" dirty="0"/>
              <a:t> the fuse of your </a:t>
            </a:r>
            <a:r>
              <a:rPr lang="en-US" dirty="0" smtClean="0"/>
              <a:t>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96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12482"/>
          </a:xfrm>
        </p:spPr>
        <p:txBody>
          <a:bodyPr/>
          <a:lstStyle/>
          <a:p>
            <a:r>
              <a:rPr lang="en-US" dirty="0" smtClean="0"/>
              <a:t>A visual…</a:t>
            </a:r>
            <a:endParaRPr lang="en-US" dirty="0"/>
          </a:p>
        </p:txBody>
      </p:sp>
      <p:pic>
        <p:nvPicPr>
          <p:cNvPr id="4" name="Picture 3" descr="plot-diagr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2" y="965200"/>
            <a:ext cx="7584000" cy="56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19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7620000" cy="437356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T</a:t>
            </a:r>
            <a:r>
              <a:rPr lang="en-US" b="0" dirty="0" smtClean="0"/>
              <a:t>he obstacles </a:t>
            </a:r>
            <a:r>
              <a:rPr lang="en-US" b="0" dirty="0"/>
              <a:t>in the story to be </a:t>
            </a:r>
            <a:r>
              <a:rPr lang="en-US" b="0" dirty="0" smtClean="0"/>
              <a:t>overcome.</a:t>
            </a:r>
            <a:endParaRPr lang="en-US" b="0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There </a:t>
            </a:r>
            <a:r>
              <a:rPr lang="en-US" dirty="0"/>
              <a:t>are several different types of conflict:</a:t>
            </a:r>
          </a:p>
          <a:p>
            <a:r>
              <a:rPr lang="en-US" b="0" dirty="0"/>
              <a:t> </a:t>
            </a:r>
          </a:p>
          <a:p>
            <a:pPr lvl="0"/>
            <a:r>
              <a:rPr lang="en-US" b="0" dirty="0" smtClean="0"/>
              <a:t>	</a:t>
            </a:r>
            <a:r>
              <a:rPr lang="en-US" b="0" u="sng" dirty="0" smtClean="0"/>
              <a:t>Internal</a:t>
            </a:r>
            <a:r>
              <a:rPr lang="en-US" b="0" dirty="0"/>
              <a:t>: when a character struggles with his/her own </a:t>
            </a:r>
            <a:r>
              <a:rPr lang="en-US" b="0" dirty="0" smtClean="0"/>
              <a:t>	emotions or </a:t>
            </a:r>
            <a:r>
              <a:rPr lang="en-US" b="0" dirty="0"/>
              <a:t>sense of </a:t>
            </a:r>
            <a:r>
              <a:rPr lang="en-US" b="0" dirty="0" smtClean="0"/>
              <a:t>right or wrong.  </a:t>
            </a:r>
          </a:p>
          <a:p>
            <a:pPr lvl="3"/>
            <a:r>
              <a:rPr lang="en-US" i="1" dirty="0"/>
              <a:t>man vs. himself</a:t>
            </a:r>
            <a:endParaRPr lang="en-US" dirty="0"/>
          </a:p>
          <a:p>
            <a:r>
              <a:rPr lang="en-CA" b="0" dirty="0"/>
              <a:t> </a:t>
            </a:r>
            <a:endParaRPr lang="en-US" b="0" dirty="0"/>
          </a:p>
          <a:p>
            <a:pPr lvl="0"/>
            <a:r>
              <a:rPr lang="en-US" b="0" dirty="0" smtClean="0"/>
              <a:t>	</a:t>
            </a:r>
            <a:r>
              <a:rPr lang="en-US" b="0" u="sng" dirty="0" smtClean="0"/>
              <a:t>External</a:t>
            </a:r>
            <a:r>
              <a:rPr lang="en-US" b="0" dirty="0"/>
              <a:t>: when a character is threatened by some character </a:t>
            </a:r>
            <a:r>
              <a:rPr lang="en-US" b="0" dirty="0" smtClean="0"/>
              <a:t>	or force </a:t>
            </a:r>
            <a:r>
              <a:rPr lang="en-US" b="0" dirty="0" smtClean="0">
                <a:solidFill>
                  <a:srgbClr val="FF0000"/>
                </a:solidFill>
              </a:rPr>
              <a:t>outside </a:t>
            </a:r>
            <a:r>
              <a:rPr lang="en-US" b="0" dirty="0"/>
              <a:t>of themselves</a:t>
            </a:r>
            <a:r>
              <a:rPr lang="en-US" b="0" dirty="0" smtClean="0"/>
              <a:t>.</a:t>
            </a:r>
            <a:endParaRPr lang="en-US" b="0" dirty="0"/>
          </a:p>
          <a:p>
            <a:pPr lvl="2"/>
            <a:r>
              <a:rPr lang="en-US" i="1" dirty="0"/>
              <a:t>man vs. </a:t>
            </a:r>
            <a:r>
              <a:rPr lang="en-US" i="1" dirty="0" smtClean="0"/>
              <a:t>man (woman vs. man, woman vs. woman etc.)</a:t>
            </a:r>
            <a:endParaRPr lang="en-US" dirty="0"/>
          </a:p>
          <a:p>
            <a:pPr lvl="2"/>
            <a:r>
              <a:rPr lang="en-US" i="1" dirty="0"/>
              <a:t>man vs. </a:t>
            </a:r>
            <a:r>
              <a:rPr lang="en-US" i="1" dirty="0" smtClean="0"/>
              <a:t>nature/environment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i="1" dirty="0"/>
              <a:t>man vs. the </a:t>
            </a:r>
            <a:r>
              <a:rPr lang="en-US" i="1" dirty="0" smtClean="0"/>
              <a:t>unknown</a:t>
            </a:r>
          </a:p>
          <a:p>
            <a:pPr lvl="2"/>
            <a:r>
              <a:rPr lang="en-US" i="1" dirty="0" smtClean="0"/>
              <a:t>man </a:t>
            </a:r>
            <a:r>
              <a:rPr lang="en-US" i="1" dirty="0"/>
              <a:t>vs. the </a:t>
            </a:r>
            <a:r>
              <a:rPr lang="en-US" i="1" dirty="0" smtClean="0"/>
              <a:t>supernatural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4" name="Picture 3" descr="headlock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32" y="101919"/>
            <a:ext cx="3348191" cy="23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-1608667" y="26924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0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Additional Conflict Terms: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7620000" cy="460184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u="sng" dirty="0" smtClean="0"/>
              <a:t>Protagonist</a:t>
            </a:r>
            <a:r>
              <a:rPr lang="en-US" b="0" dirty="0"/>
              <a:t>: the </a:t>
            </a:r>
            <a:r>
              <a:rPr lang="en-US" b="0" i="1" dirty="0" smtClean="0"/>
              <a:t>hero </a:t>
            </a:r>
            <a:r>
              <a:rPr lang="en-US" b="0" dirty="0" smtClean="0"/>
              <a:t>of </a:t>
            </a:r>
            <a:r>
              <a:rPr lang="en-US" b="0" dirty="0"/>
              <a:t>the story.  </a:t>
            </a:r>
            <a:endParaRPr lang="en-US" b="0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Usually </a:t>
            </a:r>
            <a:r>
              <a:rPr lang="en-US" dirty="0"/>
              <a:t>the main character, usually </a:t>
            </a:r>
            <a:r>
              <a:rPr lang="en-US" dirty="0" smtClean="0"/>
              <a:t>sympathetic. 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Must </a:t>
            </a:r>
            <a:r>
              <a:rPr lang="en-US" dirty="0"/>
              <a:t>overcome the </a:t>
            </a:r>
            <a:r>
              <a:rPr lang="en-US" i="1" dirty="0" smtClean="0"/>
              <a:t>conflict</a:t>
            </a:r>
            <a:r>
              <a:rPr lang="en-US" dirty="0" smtClean="0"/>
              <a:t> </a:t>
            </a:r>
            <a:r>
              <a:rPr lang="en-US" dirty="0"/>
              <a:t>in the story.</a:t>
            </a:r>
          </a:p>
          <a:p>
            <a:r>
              <a:rPr lang="en-US" b="0" dirty="0"/>
              <a:t> </a:t>
            </a:r>
          </a:p>
          <a:p>
            <a:pPr marL="342900" indent="-342900">
              <a:buFont typeface="Arial"/>
              <a:buChar char="•"/>
            </a:pPr>
            <a:r>
              <a:rPr lang="en-US" b="0" u="sng" dirty="0"/>
              <a:t>Antagonist</a:t>
            </a:r>
            <a:r>
              <a:rPr lang="en-US" b="0" dirty="0"/>
              <a:t>: responsible for </a:t>
            </a:r>
            <a:r>
              <a:rPr lang="en-US" b="0" dirty="0" smtClean="0"/>
              <a:t>creating the </a:t>
            </a:r>
            <a:r>
              <a:rPr lang="en-US" b="0" i="1" dirty="0"/>
              <a:t>conflict</a:t>
            </a:r>
            <a:r>
              <a:rPr lang="en-US" b="0" dirty="0"/>
              <a:t>.  </a:t>
            </a:r>
            <a:endParaRPr lang="en-US" b="0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Acts </a:t>
            </a:r>
            <a:r>
              <a:rPr lang="en-US" dirty="0"/>
              <a:t>in </a:t>
            </a:r>
            <a:r>
              <a:rPr lang="en-US" dirty="0" smtClean="0">
                <a:solidFill>
                  <a:srgbClr val="FF0000"/>
                </a:solidFill>
              </a:rPr>
              <a:t>opposition</a:t>
            </a:r>
            <a:r>
              <a:rPr lang="en-US" dirty="0" smtClean="0"/>
              <a:t> </a:t>
            </a:r>
            <a:r>
              <a:rPr lang="en-US" dirty="0"/>
              <a:t>to the protagonist.  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Usually unsympathetic.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May </a:t>
            </a:r>
            <a:r>
              <a:rPr lang="en-US" dirty="0"/>
              <a:t>be human or a non-human creature. 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May </a:t>
            </a:r>
            <a:r>
              <a:rPr lang="en-US" dirty="0"/>
              <a:t>even be a </a:t>
            </a:r>
            <a:r>
              <a:rPr lang="en-US" dirty="0" smtClean="0"/>
              <a:t>non-human force</a:t>
            </a:r>
            <a:r>
              <a:rPr lang="en-US" dirty="0"/>
              <a:t>, such as the weather.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639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Detail the conflict in “The True Story…” and “Grace Period”</a:t>
            </a:r>
          </a:p>
          <a:p>
            <a:r>
              <a:rPr lang="en-US" u="sng" dirty="0" smtClean="0"/>
              <a:t>Questions to answer: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 is the protagonist?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 is the antagonist (or perhaps, what)?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kind(s) of conflict occur(s)? (be specific—no internal)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Try and locate the “inciting incident” for each story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8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46</TotalTime>
  <Words>320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Essential</vt:lpstr>
      <vt:lpstr>English 10</vt:lpstr>
      <vt:lpstr>Today:</vt:lpstr>
      <vt:lpstr>Respond.</vt:lpstr>
      <vt:lpstr>“Grace Period”</vt:lpstr>
      <vt:lpstr>ANOTHER plot Feature—Inciting Incident</vt:lpstr>
      <vt:lpstr>A visual…</vt:lpstr>
      <vt:lpstr>Conflict</vt:lpstr>
      <vt:lpstr>Additional Conflict Terms:</vt:lpstr>
      <vt:lpstr>Application:</vt:lpstr>
      <vt:lpstr>Making it Personal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10</dc:title>
  <dc:creator>Robyn Issel</dc:creator>
  <cp:lastModifiedBy>Robyn Grey</cp:lastModifiedBy>
  <cp:revision>12</cp:revision>
  <dcterms:created xsi:type="dcterms:W3CDTF">2014-02-05T04:19:03Z</dcterms:created>
  <dcterms:modified xsi:type="dcterms:W3CDTF">2014-02-05T16:07:33Z</dcterms:modified>
</cp:coreProperties>
</file>