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A976-8BAA-4714-95D8-8FBC2B54ED4C}" type="datetimeFigureOut">
              <a:rPr lang="en-CA" smtClean="0"/>
              <a:t>21/01/2014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BF47-5383-4BF8-9531-9704F514E1E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Credit Cards and Other Debt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Tuesday, Jan 21</a:t>
            </a:r>
            <a:r>
              <a:rPr lang="en-CA" baseline="30000" dirty="0" smtClean="0"/>
              <a:t>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CA" dirty="0" smtClean="0"/>
              <a:t>How is a credit card different from a debit card?</a:t>
            </a:r>
          </a:p>
          <a:p>
            <a:pPr lvl="1"/>
            <a:r>
              <a:rPr lang="en-CA" dirty="0" smtClean="0"/>
              <a:t>Debit card = </a:t>
            </a:r>
            <a:r>
              <a:rPr lang="en-CA" u="sng" dirty="0" smtClean="0"/>
              <a:t>money transferred directly from your account </a:t>
            </a:r>
            <a:r>
              <a:rPr lang="en-CA" dirty="0" smtClean="0"/>
              <a:t>to the seller’s account (you cannot spend more than you have in your account)</a:t>
            </a:r>
          </a:p>
          <a:p>
            <a:pPr lvl="1"/>
            <a:r>
              <a:rPr lang="en-CA" dirty="0" smtClean="0"/>
              <a:t>Credit card = a type of </a:t>
            </a:r>
            <a:r>
              <a:rPr lang="en-CA" u="sng" dirty="0" smtClean="0"/>
              <a:t>short-term loan </a:t>
            </a:r>
            <a:r>
              <a:rPr lang="en-CA" dirty="0" smtClean="0"/>
              <a:t>to pay for purchases, but you have to pay the loan back by the due date to avoid and minimize interest charges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Credit Cards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You have to apply for a credit card</a:t>
            </a:r>
          </a:p>
          <a:p>
            <a:r>
              <a:rPr lang="en-CA" dirty="0" smtClean="0"/>
              <a:t>Credit card companies charge interest and fees</a:t>
            </a:r>
          </a:p>
          <a:p>
            <a:r>
              <a:rPr lang="en-CA" dirty="0" smtClean="0"/>
              <a:t>Cards only approved after a credit check</a:t>
            </a:r>
          </a:p>
          <a:p>
            <a:pPr lvl="1"/>
            <a:r>
              <a:rPr lang="en-CA" dirty="0" smtClean="0"/>
              <a:t>Based on reasonable income and a good </a:t>
            </a:r>
            <a:r>
              <a:rPr lang="en-CA" u="sng" dirty="0" smtClean="0"/>
              <a:t>credit history</a:t>
            </a:r>
          </a:p>
          <a:p>
            <a:pPr lvl="1"/>
            <a:r>
              <a:rPr lang="en-CA" dirty="0" smtClean="0"/>
              <a:t>Usually excludes high school students (unless </a:t>
            </a:r>
            <a:r>
              <a:rPr lang="en-CA" u="sng" dirty="0" smtClean="0"/>
              <a:t>guaranteed</a:t>
            </a:r>
            <a:r>
              <a:rPr lang="en-CA" dirty="0" smtClean="0"/>
              <a:t> by an adult)</a:t>
            </a:r>
          </a:p>
          <a:p>
            <a:r>
              <a:rPr lang="en-CA" dirty="0" smtClean="0"/>
              <a:t>Spending limits vary with the cardholder’s income and credit rating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Credit Cards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many different types of credit cards:</a:t>
            </a:r>
          </a:p>
          <a:p>
            <a:pPr lvl="1"/>
            <a:r>
              <a:rPr lang="en-CA" dirty="0" smtClean="0"/>
              <a:t>Bank cards (Visa, MasterCard, etc.)</a:t>
            </a:r>
          </a:p>
          <a:p>
            <a:pPr lvl="1"/>
            <a:r>
              <a:rPr lang="en-CA" dirty="0" smtClean="0"/>
              <a:t>Store cards (The Bay, Canadian Tire, etc.)</a:t>
            </a:r>
          </a:p>
          <a:p>
            <a:pPr lvl="1"/>
            <a:r>
              <a:rPr lang="en-CA" dirty="0" smtClean="0"/>
              <a:t>Travel or entertainment cards (American Express, Diner’s Club, etc.)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 They all have different features, repayment rules and interest rates (store cards often have much higher interest rates)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Credit Cards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Financial institutions issue credit cards </a:t>
            </a:r>
            <a:r>
              <a:rPr lang="en-CA" b="1" u="sng" dirty="0" smtClean="0"/>
              <a:t>in order to </a:t>
            </a:r>
            <a:r>
              <a:rPr lang="en-CA" b="1" i="1" u="sng" dirty="0" smtClean="0"/>
              <a:t>make money</a:t>
            </a:r>
            <a:r>
              <a:rPr lang="en-CA" dirty="0" smtClean="0"/>
              <a:t>. </a:t>
            </a:r>
          </a:p>
          <a:p>
            <a:r>
              <a:rPr lang="en-CA" dirty="0" smtClean="0"/>
              <a:t>They charge interest and sometimes other fees to cover their costs and profits</a:t>
            </a:r>
          </a:p>
          <a:p>
            <a:r>
              <a:rPr lang="en-CA" dirty="0" smtClean="0"/>
              <a:t>They also charge merchants for using credit card systems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are credit cards widely used?</a:t>
            </a:r>
          </a:p>
          <a:p>
            <a:pPr lvl="1"/>
            <a:r>
              <a:rPr lang="en-CA" dirty="0" smtClean="0"/>
              <a:t>Convenience</a:t>
            </a:r>
          </a:p>
          <a:p>
            <a:pPr lvl="1"/>
            <a:r>
              <a:rPr lang="en-CA" dirty="0" smtClean="0"/>
              <a:t>Safer than carrying cash (especially in large amounts)</a:t>
            </a:r>
          </a:p>
          <a:p>
            <a:pPr lvl="1"/>
            <a:r>
              <a:rPr lang="en-CA" dirty="0" smtClean="0"/>
              <a:t>Some retailers require credit cards (hotels, airlines, and car rentals)</a:t>
            </a:r>
          </a:p>
          <a:p>
            <a:pPr lvl="1"/>
            <a:r>
              <a:rPr lang="en-CA" dirty="0" smtClean="0"/>
              <a:t>Online purchases</a:t>
            </a:r>
          </a:p>
          <a:p>
            <a:pPr lvl="1"/>
            <a:r>
              <a:rPr lang="en-CA" dirty="0" smtClean="0"/>
              <a:t>Cash advance for emergencies</a:t>
            </a:r>
          </a:p>
          <a:p>
            <a:pPr lvl="1"/>
            <a:r>
              <a:rPr lang="en-CA" dirty="0" smtClean="0"/>
              <a:t>Statement can be useful for recordkeeping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CA" dirty="0" smtClean="0"/>
              <a:t>If you pay your credit card bill in full by the due date, you’re not usually charged interest on purchases</a:t>
            </a:r>
          </a:p>
          <a:p>
            <a:pPr lvl="1"/>
            <a:r>
              <a:rPr lang="en-CA" dirty="0" smtClean="0"/>
              <a:t>However, on cash advances, interest is charged from the day you take out the money</a:t>
            </a:r>
          </a:p>
          <a:p>
            <a:r>
              <a:rPr lang="en-CA" dirty="0" smtClean="0"/>
              <a:t>Interest charges add to the cost of a purchase</a:t>
            </a:r>
          </a:p>
          <a:p>
            <a:r>
              <a:rPr lang="en-CA" dirty="0" smtClean="0"/>
              <a:t>Interest varies from 10 to 30% (</a:t>
            </a:r>
            <a:r>
              <a:rPr lang="en-CA" u="sng" dirty="0" smtClean="0"/>
              <a:t>much</a:t>
            </a:r>
            <a:r>
              <a:rPr lang="en-CA" dirty="0" smtClean="0"/>
              <a:t> higher than any interest you’ll make off any savings)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Imagine you just bought a $450 touch-screen music player using a credit card with an 18% annual interest rate.</a:t>
            </a:r>
          </a:p>
          <a:p>
            <a:r>
              <a:rPr lang="en-CA" dirty="0" smtClean="0"/>
              <a:t>Guess the total cost to buy the music player if you paid only the minimum amount required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en-CA" dirty="0" smtClean="0"/>
              <a:t>Cost of Credit</a:t>
            </a:r>
            <a:endParaRPr lang="en-CA" dirty="0"/>
          </a:p>
        </p:txBody>
      </p:sp>
      <p:pic>
        <p:nvPicPr>
          <p:cNvPr id="4" name="Content Placeholder 3" descr="Credit Payment Calcul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997714"/>
            <a:ext cx="9100751" cy="4735542"/>
          </a:xfrm>
        </p:spPr>
      </p:pic>
      <p:sp>
        <p:nvSpPr>
          <p:cNvPr id="5" name="TextBox 4"/>
          <p:cNvSpPr txBox="1"/>
          <p:nvPr/>
        </p:nvSpPr>
        <p:spPr>
          <a:xfrm>
            <a:off x="2815842" y="620688"/>
            <a:ext cx="362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$450 credit card loan at 18% interest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" y="568505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Option B: If you pay $5.00 more than your minimum payment each month, you will pay off your credit card balance 2 years and 5 months sooner and you will save $110.42 in interest. </a:t>
            </a:r>
          </a:p>
          <a:p>
            <a:r>
              <a:rPr lang="en-CA" dirty="0" smtClean="0"/>
              <a:t>Option C: If you pay $100.00 each month instead of the minimum payment, you will pay off your credit card balance 5 years and 2 months sooner and you will save $229.35 in interest.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Forms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other forms of credit are commonly used in Canada?</a:t>
            </a:r>
          </a:p>
          <a:p>
            <a:pPr lvl="1"/>
            <a:r>
              <a:rPr lang="en-CA" dirty="0" smtClean="0"/>
              <a:t>Loan from a bank or other financial institution</a:t>
            </a:r>
          </a:p>
          <a:p>
            <a:pPr lvl="1"/>
            <a:r>
              <a:rPr lang="en-CA" dirty="0" smtClean="0"/>
              <a:t>Mortgage </a:t>
            </a:r>
          </a:p>
          <a:p>
            <a:pPr lvl="1"/>
            <a:r>
              <a:rPr lang="en-CA" dirty="0" smtClean="0"/>
              <a:t>Line of Credit</a:t>
            </a:r>
          </a:p>
          <a:p>
            <a:pPr lvl="1"/>
            <a:r>
              <a:rPr lang="en-CA" dirty="0" smtClean="0"/>
              <a:t>Deferred payment plan</a:t>
            </a:r>
          </a:p>
          <a:p>
            <a:pPr lvl="1"/>
            <a:r>
              <a:rPr lang="en-CA" dirty="0" smtClean="0"/>
              <a:t>Overdraft protection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Forms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Loan:</a:t>
            </a:r>
          </a:p>
          <a:p>
            <a:pPr lvl="1"/>
            <a:r>
              <a:rPr lang="en-CA" dirty="0" smtClean="0"/>
              <a:t>From a bank or other financial institution</a:t>
            </a:r>
          </a:p>
          <a:p>
            <a:pPr lvl="1"/>
            <a:r>
              <a:rPr lang="en-CA" dirty="0" smtClean="0"/>
              <a:t>Must repay on a specified schedule</a:t>
            </a:r>
          </a:p>
          <a:p>
            <a:pPr lvl="1"/>
            <a:r>
              <a:rPr lang="en-CA" dirty="0" smtClean="0"/>
              <a:t>Interest and other additional fees</a:t>
            </a:r>
            <a:endParaRPr lang="en-CA" dirty="0"/>
          </a:p>
          <a:p>
            <a:r>
              <a:rPr lang="en-CA" dirty="0" smtClean="0"/>
              <a:t>Mortgage:</a:t>
            </a:r>
          </a:p>
          <a:p>
            <a:pPr lvl="1"/>
            <a:r>
              <a:rPr lang="en-CA" dirty="0" smtClean="0"/>
              <a:t>Loan </a:t>
            </a:r>
            <a:r>
              <a:rPr lang="en-CA" dirty="0" smtClean="0">
                <a:sym typeface="Wingdings" pitchFamily="2" charset="2"/>
              </a:rPr>
              <a:t> usually for buying a home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Lender can take possession of property if loan is not paid on time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Intro to Credit</a:t>
            </a:r>
          </a:p>
          <a:p>
            <a:r>
              <a:rPr lang="en-CA" dirty="0" smtClean="0"/>
              <a:t>Story</a:t>
            </a:r>
          </a:p>
          <a:p>
            <a:r>
              <a:rPr lang="en-CA" dirty="0" smtClean="0"/>
              <a:t>Credit Card Debt</a:t>
            </a:r>
          </a:p>
          <a:p>
            <a:r>
              <a:rPr lang="en-CA" dirty="0" smtClean="0"/>
              <a:t>Consumer Credit</a:t>
            </a:r>
          </a:p>
          <a:p>
            <a:r>
              <a:rPr lang="en-CA" dirty="0" smtClean="0"/>
              <a:t>Dangerous Debt Practices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Forms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Line of Credit (LOC)</a:t>
            </a:r>
          </a:p>
          <a:p>
            <a:pPr lvl="1"/>
            <a:r>
              <a:rPr lang="en-CA" dirty="0" smtClean="0"/>
              <a:t>A type of pre-approved loan</a:t>
            </a:r>
          </a:p>
          <a:p>
            <a:pPr lvl="1"/>
            <a:r>
              <a:rPr lang="en-CA" dirty="0" smtClean="0"/>
              <a:t>Allows you to borrow money when you need it up to a maximum amount</a:t>
            </a:r>
          </a:p>
          <a:p>
            <a:r>
              <a:rPr lang="en-CA" dirty="0" smtClean="0"/>
              <a:t>Deferred Payment Plan</a:t>
            </a:r>
          </a:p>
          <a:p>
            <a:pPr lvl="1"/>
            <a:r>
              <a:rPr lang="en-CA" dirty="0" smtClean="0"/>
              <a:t>A purchase plan in which you delay paying for a purchase for a specified time</a:t>
            </a:r>
          </a:p>
          <a:p>
            <a:pPr lvl="1"/>
            <a:r>
              <a:rPr lang="en-CA" dirty="0" smtClean="0"/>
              <a:t>Usually pay the amount in installments </a:t>
            </a:r>
            <a:r>
              <a:rPr lang="en-CA" u="sng" dirty="0" smtClean="0"/>
              <a:t>with interest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Forms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Overdraft protection</a:t>
            </a:r>
          </a:p>
          <a:p>
            <a:pPr lvl="1"/>
            <a:r>
              <a:rPr lang="en-CA" dirty="0" smtClean="0"/>
              <a:t>An arrangement with a financial institution that lets you take out more money than you have</a:t>
            </a:r>
          </a:p>
          <a:p>
            <a:pPr lvl="1"/>
            <a:r>
              <a:rPr lang="en-CA" dirty="0" smtClean="0"/>
              <a:t>You must pay monthly fees and interest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Responsible 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Borrow only what you can repay</a:t>
            </a:r>
          </a:p>
          <a:p>
            <a:pPr lvl="1"/>
            <a:r>
              <a:rPr lang="en-CA" dirty="0" smtClean="0"/>
              <a:t>Getting too deeply in debt can keep you from reaching your goals</a:t>
            </a:r>
          </a:p>
          <a:p>
            <a:pPr lvl="1"/>
            <a:r>
              <a:rPr lang="en-CA" dirty="0" smtClean="0"/>
              <a:t>Trying to keep up the payments can mean taking money away from other wants and needs (including your school and career budget)</a:t>
            </a:r>
          </a:p>
          <a:p>
            <a:pPr lvl="1"/>
            <a:r>
              <a:rPr lang="en-CA" dirty="0" smtClean="0"/>
              <a:t>The consequences of not paying (collection agency, lawsuits or even bankruptcy) could follow you for many years </a:t>
            </a:r>
            <a:r>
              <a:rPr lang="en-CA" dirty="0" smtClean="0">
                <a:sym typeface="Wingdings" pitchFamily="2" charset="2"/>
              </a:rPr>
              <a:t> could make it impossible to finance your education or purchase a home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Responsible 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Understand your contract before signing</a:t>
            </a:r>
          </a:p>
          <a:p>
            <a:pPr lvl="1"/>
            <a:r>
              <a:rPr lang="en-CA" dirty="0" smtClean="0"/>
              <a:t>A credit contract is a legal contract</a:t>
            </a:r>
          </a:p>
          <a:p>
            <a:pPr lvl="1"/>
            <a:r>
              <a:rPr lang="en-CA" dirty="0" smtClean="0"/>
              <a:t>If you aren’t sure what it means, don’t </a:t>
            </a:r>
            <a:r>
              <a:rPr lang="en-CA" dirty="0" smtClean="0"/>
              <a:t>sign </a:t>
            </a:r>
            <a:r>
              <a:rPr lang="en-CA" dirty="0" smtClean="0"/>
              <a:t>until you do understand and accept the terms (this is not like updating </a:t>
            </a:r>
            <a:r>
              <a:rPr lang="en-CA" dirty="0" err="1" smtClean="0"/>
              <a:t>itunes</a:t>
            </a:r>
            <a:r>
              <a:rPr lang="en-CA" dirty="0" smtClean="0"/>
              <a:t>!)</a:t>
            </a:r>
          </a:p>
          <a:p>
            <a:r>
              <a:rPr lang="en-CA" dirty="0" smtClean="0"/>
              <a:t>Pay amounts as agreed</a:t>
            </a:r>
          </a:p>
          <a:p>
            <a:pPr lvl="1"/>
            <a:r>
              <a:rPr lang="en-CA" dirty="0" smtClean="0"/>
              <a:t>You agree to terms like minimum payments, dates of payment, interest rates, etc.</a:t>
            </a:r>
          </a:p>
          <a:p>
            <a:pPr lvl="1"/>
            <a:r>
              <a:rPr lang="en-CA" dirty="0" smtClean="0"/>
              <a:t>You’re required live up to the terms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Responsible 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Keep cards, PINs and passwords secure</a:t>
            </a:r>
          </a:p>
          <a:p>
            <a:pPr lvl="1"/>
            <a:r>
              <a:rPr lang="en-CA" dirty="0" smtClean="0"/>
              <a:t>It’s your responsibility to keep them secure so that no one can use them</a:t>
            </a:r>
          </a:p>
          <a:p>
            <a:pPr lvl="1"/>
            <a:r>
              <a:rPr lang="en-CA" dirty="0" smtClean="0"/>
              <a:t>You could be responsible for charges someone else makes using your PIN</a:t>
            </a:r>
          </a:p>
          <a:p>
            <a:pPr lvl="1"/>
            <a:r>
              <a:rPr lang="en-CA" dirty="0" smtClean="0"/>
              <a:t>Losing your card or giving someone else access to it could result in identity theft or damage to your credit rating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Responsible 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CA" dirty="0" smtClean="0"/>
              <a:t>Check your credit card slips and statements</a:t>
            </a:r>
          </a:p>
          <a:p>
            <a:pPr lvl="1"/>
            <a:r>
              <a:rPr lang="en-CA" dirty="0" smtClean="0"/>
              <a:t>Checking your statement is the best way to avoid mistakes and detect fraud</a:t>
            </a:r>
          </a:p>
          <a:p>
            <a:pPr lvl="1"/>
            <a:r>
              <a:rPr lang="en-CA" dirty="0" smtClean="0"/>
              <a:t>Check the credit card slip for each purchase against your monthly statement</a:t>
            </a:r>
          </a:p>
          <a:p>
            <a:pPr lvl="1"/>
            <a:r>
              <a:rPr lang="en-CA" dirty="0" smtClean="0"/>
              <a:t>You can often check your transactions online before your statement arrives</a:t>
            </a:r>
          </a:p>
          <a:p>
            <a:pPr lvl="1"/>
            <a:r>
              <a:rPr lang="en-CA" dirty="0" smtClean="0"/>
              <a:t>If you find an error or a transaction that’s not yours, immediately contact the credit card company, and ask for details or dispute the charge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“Have what you want!”</a:t>
            </a:r>
          </a:p>
          <a:p>
            <a:r>
              <a:rPr lang="en-CA" dirty="0" smtClean="0"/>
              <a:t>“Buy now, pay later!”</a:t>
            </a:r>
          </a:p>
          <a:p>
            <a:r>
              <a:rPr lang="en-CA" dirty="0" smtClean="0"/>
              <a:t>These ideas sound appealing, but sooner or later you </a:t>
            </a:r>
            <a:r>
              <a:rPr lang="en-CA" i="1" dirty="0" smtClean="0"/>
              <a:t>have</a:t>
            </a:r>
            <a:r>
              <a:rPr lang="en-CA" dirty="0" smtClean="0"/>
              <a:t> to pay</a:t>
            </a:r>
          </a:p>
          <a:p>
            <a:r>
              <a:rPr lang="en-CA" dirty="0" smtClean="0"/>
              <a:t>Around 100,000 Canadian consumers declare bankruptcy each year, often due to misuse of credit</a:t>
            </a:r>
          </a:p>
          <a:p>
            <a:r>
              <a:rPr lang="en-CA" dirty="0" smtClean="0"/>
              <a:t>Remember, focus on </a:t>
            </a:r>
            <a:r>
              <a:rPr lang="en-CA" i="1" dirty="0" smtClean="0"/>
              <a:t>real</a:t>
            </a:r>
            <a:r>
              <a:rPr lang="en-CA" dirty="0" smtClean="0"/>
              <a:t> needs, both now and in the future.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dirty="0" smtClean="0"/>
              <a:t>For many people, credit makes it easy to but things they can’t afford</a:t>
            </a:r>
          </a:p>
          <a:p>
            <a:r>
              <a:rPr lang="en-CA" dirty="0" smtClean="0"/>
              <a:t>They give in to the desire to have things immediately, even if they don’t have the money for them</a:t>
            </a:r>
          </a:p>
          <a:p>
            <a:r>
              <a:rPr lang="en-CA" dirty="0" smtClean="0"/>
              <a:t>Think about having access to $5,000 </a:t>
            </a:r>
            <a:r>
              <a:rPr lang="en-CA" i="1" dirty="0" smtClean="0"/>
              <a:t>right now</a:t>
            </a:r>
            <a:r>
              <a:rPr lang="en-CA" dirty="0" smtClean="0"/>
              <a:t> and what you would buy </a:t>
            </a:r>
            <a:r>
              <a:rPr lang="en-CA" dirty="0" smtClean="0">
                <a:sym typeface="Wingdings" pitchFamily="2" charset="2"/>
              </a:rPr>
              <a:t> THEN think about how long it would actually take you to earn $5,000...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Misuse of Credit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Even though everyone is tempted to give in to these impulses, you can practice focusing on real needs over time</a:t>
            </a:r>
          </a:p>
          <a:p>
            <a:r>
              <a:rPr lang="en-CA" dirty="0" smtClean="0"/>
              <a:t>Avoid impulse buying </a:t>
            </a:r>
            <a:r>
              <a:rPr lang="en-CA" dirty="0" smtClean="0">
                <a:sym typeface="Wingdings" pitchFamily="2" charset="2"/>
              </a:rPr>
              <a:t> wait a day or two to see if you still really want the item</a:t>
            </a:r>
          </a:p>
          <a:p>
            <a:r>
              <a:rPr lang="en-CA" dirty="0" smtClean="0">
                <a:sym typeface="Wingdings" pitchFamily="2" charset="2"/>
              </a:rPr>
              <a:t>If you can resist short-term impulses, you will get closer to what you really want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589240"/>
          </a:xfrm>
        </p:spPr>
        <p:txBody>
          <a:bodyPr>
            <a:normAutofit/>
          </a:bodyPr>
          <a:lstStyle/>
          <a:p>
            <a:r>
              <a:rPr lang="en-CA" dirty="0" smtClean="0"/>
              <a:t>Don’t borrow more than you can comfortably repay. Pay all loans in full, on time.</a:t>
            </a:r>
          </a:p>
          <a:p>
            <a:r>
              <a:rPr lang="en-CA" dirty="0" smtClean="0"/>
              <a:t>A credit card is a form of loan, which can have a variety of interest rates and repayment terms</a:t>
            </a:r>
          </a:p>
          <a:p>
            <a:r>
              <a:rPr lang="en-CA" dirty="0" smtClean="0"/>
              <a:t>Using debt can have advantages, but it has a cost in the form of interest and other charges</a:t>
            </a:r>
          </a:p>
          <a:p>
            <a:r>
              <a:rPr lang="en-CA" dirty="0" smtClean="0"/>
              <a:t>Different forms of debt may be used at different stages in your life. Types of debt include credit cards, student loans, lines of credit, deferred payment plans and mortgages.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Credit Card Debt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Credit has become an essential financial tool and a convenience</a:t>
            </a:r>
          </a:p>
          <a:p>
            <a:r>
              <a:rPr lang="en-CA" dirty="0" smtClean="0"/>
              <a:t>Most students will take on significant amounts of debt in establishing their education and career</a:t>
            </a:r>
          </a:p>
          <a:p>
            <a:r>
              <a:rPr lang="en-CA" dirty="0" smtClean="0">
                <a:sym typeface="Wingdings" pitchFamily="2" charset="2"/>
              </a:rPr>
              <a:t>However, using credit also has significant costs and many young people do not know how to plan for or manage the costs of debt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Are Canadians Being Crushed By Debt?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Six in ten Canadians aged 18 to 29 say they currently have some debt, with credit card debt being by far the most common, followed by student loans</a:t>
            </a:r>
          </a:p>
          <a:p>
            <a:r>
              <a:rPr lang="en-CA" dirty="0" smtClean="0"/>
              <a:t>Students owe an average of $28,000 in student loans when they graduate from post-secondary education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Are Canadians Being Crushed By Debt?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Half of credit card users don’t pay their balance each month, and pay interest at rates ranging up to almost 30% per year</a:t>
            </a:r>
          </a:p>
          <a:p>
            <a:r>
              <a:rPr lang="en-CA" dirty="0" smtClean="0"/>
              <a:t>For every $100 in assets, the typical Canadian family unit has $13.52 in debts</a:t>
            </a:r>
          </a:p>
          <a:p>
            <a:r>
              <a:rPr lang="en-CA" dirty="0" smtClean="0"/>
              <a:t>In 2000, both Visa and American Express launched credit cards for youth aged 12 to 18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was Quinn concerned after he maxed out his credit cards?</a:t>
            </a:r>
          </a:p>
          <a:p>
            <a:pPr lvl="1"/>
            <a:r>
              <a:rPr lang="en-CA" dirty="0" smtClean="0"/>
              <a:t>Because he had to pay back the money he had charged, as well as interest at a very high interest rate.</a:t>
            </a:r>
            <a:endParaRPr lang="en-CA" dirty="0"/>
          </a:p>
          <a:p>
            <a:r>
              <a:rPr lang="en-CA" dirty="0" smtClean="0"/>
              <a:t>How did </a:t>
            </a:r>
            <a:r>
              <a:rPr lang="en-CA" dirty="0" err="1" smtClean="0"/>
              <a:t>Gaia’s</a:t>
            </a:r>
            <a:r>
              <a:rPr lang="en-CA" dirty="0" smtClean="0"/>
              <a:t> offer help Quinn?</a:t>
            </a:r>
          </a:p>
          <a:p>
            <a:pPr lvl="1"/>
            <a:r>
              <a:rPr lang="en-CA" dirty="0" smtClean="0"/>
              <a:t>Gaia offered to help him get a loan at a lower interest rate to pay off the high-interest credit cards</a:t>
            </a:r>
          </a:p>
          <a:p>
            <a:endParaRPr lang="en-CA" dirty="0"/>
          </a:p>
          <a:p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What’s something you might need to borrow money for after you graduate from high school?</a:t>
            </a:r>
          </a:p>
          <a:p>
            <a:pPr lvl="1"/>
            <a:r>
              <a:rPr lang="en-CA" dirty="0" smtClean="0"/>
              <a:t>Young people often need loans for:</a:t>
            </a:r>
          </a:p>
          <a:p>
            <a:pPr lvl="2"/>
            <a:r>
              <a:rPr lang="en-CA" dirty="0"/>
              <a:t>T</a:t>
            </a:r>
            <a:r>
              <a:rPr lang="en-CA" dirty="0" smtClean="0"/>
              <a:t>heir education</a:t>
            </a:r>
          </a:p>
          <a:p>
            <a:pPr lvl="2"/>
            <a:r>
              <a:rPr lang="en-CA" dirty="0" smtClean="0"/>
              <a:t>To get supplies and equipment to start a career</a:t>
            </a:r>
          </a:p>
          <a:p>
            <a:pPr lvl="2"/>
            <a:r>
              <a:rPr lang="en-CA" dirty="0" smtClean="0"/>
              <a:t>To move to a new location</a:t>
            </a:r>
          </a:p>
          <a:p>
            <a:pPr lvl="2"/>
            <a:r>
              <a:rPr lang="en-CA" dirty="0" smtClean="0"/>
              <a:t>To buy a car</a:t>
            </a:r>
          </a:p>
          <a:p>
            <a:pPr lvl="2"/>
            <a:r>
              <a:rPr lang="en-CA" dirty="0" smtClean="0"/>
              <a:t>Etc.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credit card statements for your character (Module 10)</a:t>
            </a:r>
          </a:p>
          <a:p>
            <a:r>
              <a:rPr lang="en-CA" dirty="0" smtClean="0"/>
              <a:t>Record the balance of the credit card and the interest charges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CA" dirty="0" smtClean="0"/>
              <a:t>Why did your characters use credit cards?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1530</Words>
  <Application>Microsoft Office PowerPoint</Application>
  <PresentationFormat>On-screen Show (4:3)</PresentationFormat>
  <Paragraphs>149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Credit Cards and Other Debt</vt:lpstr>
      <vt:lpstr>Class Overview</vt:lpstr>
      <vt:lpstr>Credit Card Debt</vt:lpstr>
      <vt:lpstr>Are Canadians Being Crushed By Debt?</vt:lpstr>
      <vt:lpstr>Are Canadians Being Crushed By Debt?</vt:lpstr>
      <vt:lpstr>Story Time</vt:lpstr>
      <vt:lpstr>Story Time</vt:lpstr>
      <vt:lpstr>Group Work</vt:lpstr>
      <vt:lpstr>Discussion</vt:lpstr>
      <vt:lpstr>Discussion</vt:lpstr>
      <vt:lpstr>Credit Cards</vt:lpstr>
      <vt:lpstr>Credit Cards</vt:lpstr>
      <vt:lpstr>Credit Cards</vt:lpstr>
      <vt:lpstr>Discussion</vt:lpstr>
      <vt:lpstr>Costs of Credit</vt:lpstr>
      <vt:lpstr>Costs of Credit</vt:lpstr>
      <vt:lpstr>Cost of Credit</vt:lpstr>
      <vt:lpstr>Other Forms of Credit</vt:lpstr>
      <vt:lpstr>Other Forms of Credit</vt:lpstr>
      <vt:lpstr>Other Forms of Credit</vt:lpstr>
      <vt:lpstr>Other Forms of Credit</vt:lpstr>
      <vt:lpstr>Responsible Use of Credit</vt:lpstr>
      <vt:lpstr>Responsible Use of Credit</vt:lpstr>
      <vt:lpstr>Responsible Use of Credit</vt:lpstr>
      <vt:lpstr>Responsible Use of Credit</vt:lpstr>
      <vt:lpstr>Misuse of Credit</vt:lpstr>
      <vt:lpstr>Misuse of Credit</vt:lpstr>
      <vt:lpstr>Misuse of Credit</vt:lpstr>
      <vt:lpstr>SUMMARY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and Other Debt</dc:title>
  <dc:creator>Matt</dc:creator>
  <cp:lastModifiedBy>Robyn Grey</cp:lastModifiedBy>
  <cp:revision>24</cp:revision>
  <dcterms:created xsi:type="dcterms:W3CDTF">2014-01-21T02:05:38Z</dcterms:created>
  <dcterms:modified xsi:type="dcterms:W3CDTF">2014-01-21T22:03:31Z</dcterms:modified>
</cp:coreProperties>
</file>